
<file path=[Content_Types].xml><?xml version="1.0" encoding="utf-8"?>
<Types xmlns="http://schemas.openxmlformats.org/package/2006/content-types">
  <Default Extension="png" ContentType="image/png"/>
  <Default Extension="jpeg" ContentType="image/jpeg"/>
  <Default Extension="JPG" ContentType="image/.jp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60" r:id="rId5"/>
    <p:sldId id="289" r:id="rId6"/>
    <p:sldId id="520" r:id="rId7"/>
    <p:sldId id="558" r:id="rId8"/>
    <p:sldId id="557" r:id="rId9"/>
    <p:sldId id="554" r:id="rId10"/>
    <p:sldId id="556" r:id="rId11"/>
    <p:sldId id="455" r:id="rId12"/>
    <p:sldId id="354" r:id="rId13"/>
    <p:sldId id="604" r:id="rId14"/>
    <p:sldId id="605" r:id="rId15"/>
    <p:sldId id="598" r:id="rId16"/>
    <p:sldId id="601" r:id="rId17"/>
    <p:sldId id="628" r:id="rId18"/>
    <p:sldId id="602" r:id="rId19"/>
    <p:sldId id="606" r:id="rId20"/>
    <p:sldId id="630" r:id="rId21"/>
    <p:sldId id="609" r:id="rId22"/>
    <p:sldId id="607" r:id="rId23"/>
    <p:sldId id="599" r:id="rId24"/>
    <p:sldId id="600" r:id="rId25"/>
    <p:sldId id="631" r:id="rId26"/>
    <p:sldId id="603" r:id="rId27"/>
    <p:sldId id="611" r:id="rId28"/>
    <p:sldId id="632" r:id="rId29"/>
    <p:sldId id="610" r:id="rId30"/>
    <p:sldId id="613" r:id="rId31"/>
    <p:sldId id="614" r:id="rId32"/>
    <p:sldId id="612" r:id="rId33"/>
    <p:sldId id="616" r:id="rId34"/>
    <p:sldId id="656" r:id="rId35"/>
    <p:sldId id="633" r:id="rId36"/>
    <p:sldId id="615" r:id="rId37"/>
    <p:sldId id="617" r:id="rId38"/>
    <p:sldId id="619" r:id="rId39"/>
    <p:sldId id="620" r:id="rId40"/>
    <p:sldId id="621" r:id="rId41"/>
    <p:sldId id="652" r:id="rId42"/>
    <p:sldId id="654" r:id="rId43"/>
    <p:sldId id="258" r:id="rId44"/>
  </p:sldIdLst>
  <p:sldSz cx="11522075" cy="6480175"/>
  <p:notesSz cx="6858000" cy="9144000"/>
  <p:custDataLst>
    <p:tags r:id="rId48"/>
  </p:custDataLst>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2FDB2607-1784-4EEB-B798-7EB5836EED8A}">
        <p14:showMediaCtrls xmlns:p14="http://schemas.microsoft.com/office/powerpoint/2010/main" val="1"/>
      </p:ext>
    </p:extLst>
  </p:showPr>
  <p:clrMru>
    <a:srgbClr val="1902FC"/>
    <a:srgbClr val="FF0000"/>
    <a:srgbClr val="0601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4995"/>
    <p:restoredTop sz="94660"/>
  </p:normalViewPr>
  <p:slideViewPr>
    <p:cSldViewPr showGuides="1">
      <p:cViewPr varScale="1">
        <p:scale>
          <a:sx n="87" d="100"/>
          <a:sy n="87" d="100"/>
        </p:scale>
        <p:origin x="638" y="77"/>
      </p:cViewPr>
      <p:guideLst>
        <p:guide orient="horz" pos="2124"/>
        <p:guide pos="3563"/>
      </p:guideLst>
    </p:cSldViewPr>
  </p:slideViewPr>
  <p:notesTextViewPr>
    <p:cViewPr>
      <p:scale>
        <a:sx n="1" d="1"/>
        <a:sy n="1" d="1"/>
      </p:scale>
      <p:origin x="0" y="0"/>
    </p:cViewPr>
  </p:notesTextViewPr>
  <p:gridSpacing cx="69849" cy="69849"/>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8" Type="http://schemas.openxmlformats.org/officeDocument/2006/relationships/tags" Target="tags/tag4.xml"/><Relationship Id="rId47" Type="http://schemas.openxmlformats.org/officeDocument/2006/relationships/tableStyles" Target="tableStyles.xml"/><Relationship Id="rId46" Type="http://schemas.openxmlformats.org/officeDocument/2006/relationships/viewProps" Target="viewProps.xml"/><Relationship Id="rId45" Type="http://schemas.openxmlformats.org/officeDocument/2006/relationships/presProps" Target="presProps.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页眉占位符 1"/>
          <p:cNvSpPr>
            <a:spLocks noGrp="1" noChangeArrowheads="1"/>
          </p:cNvSpPr>
          <p:nvPr>
            <p:ph type="hdr" sz="quarter" idx="4294967295"/>
          </p:nvPr>
        </p:nvSpPr>
        <p:spPr bwMode="auto">
          <a:xfrm>
            <a:off x="0" y="0"/>
            <a:ext cx="2971800" cy="457200"/>
          </a:xfrm>
          <a:prstGeom prst="rect">
            <a:avLst/>
          </a:prstGeom>
          <a:noFill/>
          <a:ln>
            <a:noFill/>
          </a:ln>
        </p:spPr>
        <p:txBody>
          <a:bodyPr vert="horz" wrap="square" lIns="91440" tIns="45720" rIns="91440" bIns="45720" numCol="1" anchor="t" anchorCtr="0" compatLnSpc="1"/>
          <a:lstStyle>
            <a:lvl1pPr eaLnBrk="1" hangingPunct="1">
              <a:buFont typeface="Arial" panose="020B0604020202020204" pitchFamily="34" charset="0"/>
              <a:buNone/>
              <a:defRPr sz="1200"/>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1" name="日期占位符 2"/>
          <p:cNvSpPr>
            <a:spLocks noGrp="1" noChangeArrowheads="1"/>
          </p:cNvSpPr>
          <p:nvPr>
            <p:ph type="dt" idx="1"/>
          </p:nvPr>
        </p:nvSpPr>
        <p:spPr bwMode="auto">
          <a:xfrm>
            <a:off x="3884613" y="0"/>
            <a:ext cx="2971800" cy="457200"/>
          </a:xfrm>
          <a:prstGeom prst="rect">
            <a:avLst/>
          </a:prstGeom>
          <a:noFill/>
          <a:ln>
            <a:noFill/>
          </a:ln>
        </p:spPr>
        <p:txBody>
          <a:bodyPr vert="horz" wrap="square" lIns="91440" tIns="45720" rIns="91440" bIns="45720" numCol="1" anchor="t" anchorCtr="0" compatLnSpc="1"/>
          <a:lstStyle>
            <a:lvl1pPr algn="r" eaLnBrk="1" hangingPunct="1">
              <a:buFont typeface="Arial" panose="020B0604020202020204" pitchFamily="34" charset="0"/>
              <a:buNone/>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F058C77-A5A0-4CAD-B455-92259ED8381D}"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2" name="幻灯片图像占位符 3"/>
          <p:cNvSpPr>
            <a:spLocks noGrp="1" noRot="1" noChangeAspect="1"/>
          </p:cNvSpPr>
          <p:nvPr>
            <p:ph type="sldImg"/>
          </p:nvPr>
        </p:nvSpPr>
        <p:spPr>
          <a:xfrm>
            <a:off x="381000" y="685800"/>
            <a:ext cx="6096000" cy="3429000"/>
          </a:xfrm>
          <a:prstGeom prst="rect">
            <a:avLst/>
          </a:prstGeom>
          <a:noFill/>
          <a:ln w="9525">
            <a:noFill/>
          </a:ln>
        </p:spPr>
      </p:sp>
      <p:sp>
        <p:nvSpPr>
          <p:cNvPr id="2053" name="备注占位符 4"/>
          <p:cNvSpPr>
            <a:spLocks noGrp="1" noRot="1" noChangeAspect="1" noChangeArrowheads="1"/>
          </p:cNvSpPr>
          <p:nvPr/>
        </p:nvSpPr>
        <p:spPr bwMode="auto">
          <a:xfrm>
            <a:off x="685800" y="4343400"/>
            <a:ext cx="5486400" cy="4114800"/>
          </a:xfrm>
          <a:prstGeom prst="rect">
            <a:avLst/>
          </a:prstGeom>
          <a:noFill/>
          <a:ln>
            <a:noFill/>
          </a:ln>
        </p:spPr>
        <p:txBody>
          <a:bodyPr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单击此处编辑母版文本样式</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第二级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第三级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第四级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第五级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4" name="页脚占位符 5"/>
          <p:cNvSpPr>
            <a:spLocks noGrp="1" noChangeArrowheads="1"/>
          </p:cNvSpPr>
          <p:nvPr>
            <p:ph type="ftr" sz="quarter" idx="4"/>
          </p:nvPr>
        </p:nvSpPr>
        <p:spPr bwMode="auto">
          <a:xfrm>
            <a:off x="0" y="8685213"/>
            <a:ext cx="2971800" cy="457200"/>
          </a:xfrm>
          <a:prstGeom prst="rect">
            <a:avLst/>
          </a:prstGeom>
          <a:noFill/>
          <a:ln>
            <a:noFill/>
          </a:ln>
        </p:spPr>
        <p:txBody>
          <a:bodyPr vert="horz" wrap="square" lIns="91440" tIns="45720" rIns="91440" bIns="45720" numCol="1" anchor="b" anchorCtr="0" compatLnSpc="1"/>
          <a:lstStyle>
            <a:lvl1pPr eaLnBrk="1" hangingPunct="1">
              <a:buFont typeface="Arial" panose="020B0604020202020204" pitchFamily="34" charset="0"/>
              <a:buNone/>
              <a:defRPr sz="1200"/>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5" name="灯片编号占位符 6"/>
          <p:cNvSpPr>
            <a:spLocks noGrp="1" noChangeArrowheads="1"/>
          </p:cNvSpPr>
          <p:nvPr>
            <p:ph type="sldNum" sz="quarter" idx="5"/>
          </p:nvPr>
        </p:nvSpPr>
        <p:spPr bwMode="auto">
          <a:xfrm>
            <a:off x="3884613" y="8685213"/>
            <a:ext cx="2971800" cy="457200"/>
          </a:xfrm>
          <a:prstGeom prst="rect">
            <a:avLst/>
          </a:prstGeom>
          <a:noFill/>
          <a:ln>
            <a:noFill/>
          </a:ln>
        </p:spPr>
        <p:txBody>
          <a:bodyPr vert="horz" wrap="square" lIns="91440" tIns="45720" rIns="91440" bIns="45720" numCol="1" anchor="b" anchorCtr="0" compatLnSpc="1"/>
          <a:p>
            <a:pPr lvl="0" algn="r" eaLnBrk="1" fontAlgn="base" hangingPunct="1">
              <a:buNone/>
            </a:pPr>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z="1200" strike="noStrike" noProof="1" dirty="0"/>
          </a:p>
        </p:txBody>
      </p:sp>
    </p:spTree>
  </p:cSld>
  <p:clrMap bg1="lt1" tx1="dk1" bg2="lt2" tx2="dk2" accent1="accent1" accent2="accent2" accent3="accent3" accent4="accent4" accent5="accent5" accent6="accent6" hlink="hlink" folHlink="folHlink"/>
  <p:hf sldNum="0" hdr="0" ftr="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097" name="幻灯片图像占位符 1"/>
          <p:cNvSpPr>
            <a:spLocks noGrp="1" noRot="1"/>
          </p:cNvSpPr>
          <p:nvPr>
            <p:ph type="sldImg"/>
          </p:nvPr>
        </p:nvSpPr>
        <p:spPr/>
      </p:sp>
      <p:sp>
        <p:nvSpPr>
          <p:cNvPr id="3" name="日期占位符 2"/>
          <p:cNvSpPr>
            <a:spLocks noGrp="1"/>
          </p:cNvSpPr>
          <p:nvPr>
            <p:ph type="dt" sz="half" idx="1"/>
          </p:nvPr>
        </p:nvSpPr>
        <p:spPr/>
        <p:txBody>
          <a:bodyPr wrap="square" lIns="91440" tIns="45720" rIns="91440" bIns="45720" numCol="1" anchor="t" anchorCtr="0" compatLnSpc="1"/>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F058C77-A5A0-4CAD-B455-92259ED8381D}"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99" name="文本占位符 3"/>
          <p:cNvSpPr>
            <a:spLocks noGrp="1"/>
          </p:cNvSpPr>
          <p:nvPr>
            <p:ph type="body" sz="quarter"/>
          </p:nvPr>
        </p:nvSpPr>
        <p:spPr>
          <a:xfrm>
            <a:off x="661988" y="3932238"/>
            <a:ext cx="5295900" cy="3216275"/>
          </a:xfrm>
          <a:prstGeom prst="rect">
            <a:avLst/>
          </a:prstGeom>
          <a:noFill/>
          <a:ln w="9525">
            <a:noFill/>
          </a:ln>
        </p:spPr>
        <p:txBody>
          <a:bodyPr anchor="t" anchorCtr="0"/>
          <a:p>
            <a:pPr lvl="0"/>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幻灯片图像占位符 1"/>
          <p:cNvSpPr>
            <a:spLocks noGrp="1" noRot="1" noChangeAspect="1" noTextEdit="1"/>
          </p:cNvSpPr>
          <p:nvPr>
            <p:ph type="sldImg"/>
          </p:nvPr>
        </p:nvSpPr>
        <p:spPr/>
      </p:sp>
      <p:sp>
        <p:nvSpPr>
          <p:cNvPr id="1229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1229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幻灯片图像占位符 1"/>
          <p:cNvSpPr>
            <a:spLocks noGrp="1" noRot="1" noChangeAspect="1" noTextEdit="1"/>
          </p:cNvSpPr>
          <p:nvPr>
            <p:ph type="sldImg"/>
          </p:nvPr>
        </p:nvSpPr>
        <p:spPr/>
      </p:sp>
      <p:sp>
        <p:nvSpPr>
          <p:cNvPr id="15362"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1536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幻灯片图像占位符 1"/>
          <p:cNvSpPr>
            <a:spLocks noGrp="1" noRot="1" noChangeAspect="1" noTextEdit="1"/>
          </p:cNvSpPr>
          <p:nvPr>
            <p:ph type="sldImg"/>
          </p:nvPr>
        </p:nvSpPr>
        <p:spPr/>
      </p:sp>
      <p:sp>
        <p:nvSpPr>
          <p:cNvPr id="25602"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560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幻灯片图像占位符 1"/>
          <p:cNvSpPr>
            <a:spLocks noGrp="1" noRot="1" noChangeAspect="1" noTextEdit="1"/>
          </p:cNvSpPr>
          <p:nvPr>
            <p:ph type="sldImg"/>
          </p:nvPr>
        </p:nvSpPr>
        <p:spPr/>
      </p:sp>
      <p:sp>
        <p:nvSpPr>
          <p:cNvPr id="15362"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1536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幻灯片图像占位符 1"/>
          <p:cNvSpPr>
            <a:spLocks noGrp="1" noRot="1" noChangeAspect="1" noTextEdit="1"/>
          </p:cNvSpPr>
          <p:nvPr>
            <p:ph type="sldImg"/>
          </p:nvPr>
        </p:nvSpPr>
        <p:spPr/>
      </p:sp>
      <p:sp>
        <p:nvSpPr>
          <p:cNvPr id="15362"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1536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日期占位符 2"/>
          <p:cNvSpPr>
            <a:spLocks noGrp="1"/>
          </p:cNvSpPr>
          <p:nvPr>
            <p:ph type="dt" idx="1"/>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F058C77-A5A0-4CAD-B455-92259ED8381D}"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文本占位符 3"/>
          <p:cNvSpPr>
            <a:spLocks noGrp="1"/>
          </p:cNvSpPr>
          <p:nvPr>
            <p:ph type="body" sz="quarter"/>
          </p:nvPr>
        </p:nvSpPr>
        <p:spPr>
          <a:xfrm>
            <a:off x="662016" y="3931500"/>
            <a:ext cx="5296132" cy="3216682"/>
          </a:xfrm>
          <a:prstGeom prst="rect">
            <a:avLst/>
          </a:prstGeom>
        </p:spPr>
        <p:txBody>
          <a:bodyPr/>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幻灯片图像占位符 1"/>
          <p:cNvSpPr>
            <a:spLocks noGrp="1" noRot="1" noChangeAspect="1" noTextEdit="1"/>
          </p:cNvSpPr>
          <p:nvPr>
            <p:ph type="sldImg"/>
          </p:nvPr>
        </p:nvSpPr>
        <p:spPr/>
      </p:sp>
      <p:sp>
        <p:nvSpPr>
          <p:cNvPr id="15362"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1536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6" name="幻灯片图像占位符 1"/>
          <p:cNvSpPr>
            <a:spLocks noGrp="1" noRot="1" noChangeAspect="1" noTextEdit="1"/>
          </p:cNvSpPr>
          <p:nvPr>
            <p:ph type="sldImg"/>
          </p:nvPr>
        </p:nvSpPr>
        <p:spPr/>
      </p:sp>
      <p:sp>
        <p:nvSpPr>
          <p:cNvPr id="16387" name="备注占位符 2"/>
          <p:cNvSpPr>
            <a:spLocks noGrp="1"/>
          </p:cNvSpPr>
          <p:nvPr>
            <p:ph type="body" idx="1"/>
          </p:nvPr>
        </p:nvSpPr>
        <p:spPr>
          <a:xfrm>
            <a:off x="685800" y="4400550"/>
            <a:ext cx="5486400" cy="3600450"/>
          </a:xfrm>
          <a:prstGeom prst="rect">
            <a:avLst/>
          </a:prstGeom>
          <a:noFill/>
          <a:ln w="9525">
            <a:noFill/>
          </a:ln>
        </p:spPr>
        <p:txBody>
          <a:bodyPr/>
          <a:p>
            <a:pPr lvl="0"/>
            <a:endParaRPr lang="zh-CN" altLang="en-US" dirty="0"/>
          </a:p>
        </p:txBody>
      </p:sp>
      <p:sp>
        <p:nvSpPr>
          <p:cNvPr id="16388"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p>
            <a:pPr lvl="0" algn="r" eaLnBrk="1" hangingPunct="1"/>
            <a:fld id="{9A0DB2DC-4C9A-4742-B13C-FB6460FD3503}" type="slidenum">
              <a:rPr lang="zh-CN" altLang="en-US" dirty="0"/>
            </a:fld>
            <a:endParaRPr lang="zh-CN" altLang="en-US" sz="1200"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6" name="幻灯片图像占位符 1"/>
          <p:cNvSpPr>
            <a:spLocks noGrp="1" noRot="1" noChangeAspect="1" noTextEdit="1"/>
          </p:cNvSpPr>
          <p:nvPr>
            <p:ph type="sldImg"/>
          </p:nvPr>
        </p:nvSpPr>
        <p:spPr/>
      </p:sp>
      <p:sp>
        <p:nvSpPr>
          <p:cNvPr id="16387" name="备注占位符 2"/>
          <p:cNvSpPr>
            <a:spLocks noGrp="1"/>
          </p:cNvSpPr>
          <p:nvPr>
            <p:ph type="body" idx="1"/>
          </p:nvPr>
        </p:nvSpPr>
        <p:spPr>
          <a:xfrm>
            <a:off x="685800" y="4400550"/>
            <a:ext cx="5486400" cy="3600450"/>
          </a:xfrm>
          <a:prstGeom prst="rect">
            <a:avLst/>
          </a:prstGeom>
          <a:noFill/>
          <a:ln w="9525">
            <a:noFill/>
          </a:ln>
        </p:spPr>
        <p:txBody>
          <a:bodyPr/>
          <a:p>
            <a:pPr lvl="0"/>
            <a:endParaRPr lang="zh-CN" altLang="en-US" dirty="0"/>
          </a:p>
        </p:txBody>
      </p:sp>
      <p:sp>
        <p:nvSpPr>
          <p:cNvPr id="16388"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p>
            <a:pPr lvl="0" algn="r" eaLnBrk="1" hangingPunct="1"/>
            <a:fld id="{9A0DB2DC-4C9A-4742-B13C-FB6460FD3503}" type="slidenum">
              <a:rPr lang="zh-CN" altLang="en-US" dirty="0"/>
            </a:fld>
            <a:endParaRPr lang="zh-CN" altLang="en-US" sz="1200"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幻灯片图像占位符 1"/>
          <p:cNvSpPr>
            <a:spLocks noGrp="1" noRot="1" noChangeAspect="1" noTextEdit="1"/>
          </p:cNvSpPr>
          <p:nvPr>
            <p:ph type="sldImg"/>
          </p:nvPr>
        </p:nvSpPr>
        <p:spPr/>
      </p:sp>
      <p:sp>
        <p:nvSpPr>
          <p:cNvPr id="8194"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8195"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p:sp>
      <p:sp>
        <p:nvSpPr>
          <p:cNvPr id="27650"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276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幻灯片图像占位符 1"/>
          <p:cNvSpPr>
            <a:spLocks noGrp="1" noRot="1" noChangeAspect="1" noTextEdit="1"/>
          </p:cNvSpPr>
          <p:nvPr>
            <p:ph type="sldImg"/>
          </p:nvPr>
        </p:nvSpPr>
        <p:spPr/>
      </p:sp>
      <p:sp>
        <p:nvSpPr>
          <p:cNvPr id="8194"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8195"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幻灯片图像占位符 1"/>
          <p:cNvSpPr>
            <a:spLocks noGrp="1" noRot="1" noChangeAspect="1" noTextEdit="1"/>
          </p:cNvSpPr>
          <p:nvPr>
            <p:ph type="sldImg"/>
          </p:nvPr>
        </p:nvSpPr>
        <p:spPr/>
      </p:sp>
      <p:sp>
        <p:nvSpPr>
          <p:cNvPr id="8194"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8195"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幻灯片图像占位符 1"/>
          <p:cNvSpPr>
            <a:spLocks noGrp="1" noRot="1" noChangeAspect="1" noTextEdit="1"/>
          </p:cNvSpPr>
          <p:nvPr>
            <p:ph type="sldImg"/>
          </p:nvPr>
        </p:nvSpPr>
        <p:spPr/>
      </p:sp>
      <p:sp>
        <p:nvSpPr>
          <p:cNvPr id="8194"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8195"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幻灯片图像占位符 1"/>
          <p:cNvSpPr>
            <a:spLocks noGrp="1" noRot="1" noChangeAspect="1" noTextEdit="1"/>
          </p:cNvSpPr>
          <p:nvPr>
            <p:ph type="sldImg"/>
          </p:nvPr>
        </p:nvSpPr>
        <p:spPr/>
      </p:sp>
      <p:sp>
        <p:nvSpPr>
          <p:cNvPr id="8194"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8195"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幻灯片图像占位符 1"/>
          <p:cNvSpPr>
            <a:spLocks noGrp="1" noRot="1" noChangeAspect="1" noTextEdit="1"/>
          </p:cNvSpPr>
          <p:nvPr>
            <p:ph type="sldImg"/>
          </p:nvPr>
        </p:nvSpPr>
        <p:spPr/>
      </p:sp>
      <p:sp>
        <p:nvSpPr>
          <p:cNvPr id="10242"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10243"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幻灯片图像占位符 1"/>
          <p:cNvSpPr>
            <a:spLocks noGrp="1" noRot="1" noChangeAspect="1" noTextEdit="1"/>
          </p:cNvSpPr>
          <p:nvPr>
            <p:ph type="sldImg"/>
          </p:nvPr>
        </p:nvSpPr>
        <p:spPr/>
      </p:sp>
      <p:sp>
        <p:nvSpPr>
          <p:cNvPr id="8194" name="备注占位符 2"/>
          <p:cNvSpPr>
            <a:spLocks noGrp="1"/>
          </p:cNvSpPr>
          <p:nvPr>
            <p:ph type="body"/>
          </p:nvPr>
        </p:nvSpPr>
        <p:spPr>
          <a:xfrm>
            <a:off x="685800" y="4400550"/>
            <a:ext cx="5486400" cy="3600450"/>
          </a:xfrm>
          <a:prstGeom prst="rect">
            <a:avLst/>
          </a:prstGeom>
          <a:noFill/>
          <a:ln w="9525">
            <a:noFill/>
          </a:ln>
        </p:spPr>
        <p:txBody>
          <a:bodyPr anchor="t" anchorCtr="0"/>
          <a:p>
            <a:pPr lvl="0"/>
            <a:endParaRPr lang="zh-CN" altLang="en-US" dirty="0"/>
          </a:p>
        </p:txBody>
      </p:sp>
      <p:sp>
        <p:nvSpPr>
          <p:cNvPr id="8195"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nchorCtr="0"/>
          <a:p>
            <a:pPr lvl="0" algn="r"/>
            <a:fld id="{9A0DB2DC-4C9A-4742-B13C-FB6460FD3503}" type="slidenum">
              <a:rPr lang="zh-CN" altLang="en-US" dirty="0"/>
            </a:fld>
            <a:endParaRPr lang="zh-CN" altLang="en-US" sz="1200"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439863" y="1060450"/>
            <a:ext cx="8642350" cy="2255838"/>
          </a:xfrm>
          <a:prstGeom prst="rect">
            <a:avLst/>
          </a:prstGeom>
        </p:spPr>
        <p:txBody>
          <a:bodyPr anchor="b"/>
          <a:lstStyle>
            <a:lvl1pPr algn="ctr">
              <a:defRPr sz="6000"/>
            </a:lvl1pPr>
          </a:lstStyle>
          <a:p>
            <a:pPr fontAlgn="base"/>
            <a:r>
              <a:rPr lang="zh-CN" altLang="en-US" strike="noStrike" noProof="1"/>
              <a:t>单击此处编辑母版标题样式</a:t>
            </a:r>
            <a:endParaRPr lang="zh-CN" altLang="en-US" strike="noStrike" noProof="1"/>
          </a:p>
        </p:txBody>
      </p:sp>
      <p:sp>
        <p:nvSpPr>
          <p:cNvPr id="3" name="副标题 2"/>
          <p:cNvSpPr>
            <a:spLocks noGrp="1"/>
          </p:cNvSpPr>
          <p:nvPr>
            <p:ph type="subTitle" idx="1"/>
          </p:nvPr>
        </p:nvSpPr>
        <p:spPr>
          <a:xfrm>
            <a:off x="1439863" y="3403600"/>
            <a:ext cx="8642350" cy="156527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a:t>单击此处编辑母版副标题样式</a:t>
            </a:r>
            <a:endParaRPr lang="zh-CN" altLang="en-US" strike="noStrike" noProof="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a:xfrm>
            <a:off x="792163" y="1725613"/>
            <a:ext cx="9937750" cy="4111625"/>
          </a:xfrm>
          <a:prstGeom prst="rect">
            <a:avLst/>
          </a:prstGeom>
        </p:spPr>
        <p:txBody>
          <a:bodyPr vert="eaVert"/>
          <a:lstStyle/>
          <a:p>
            <a:pPr lvl="0" fontAlgn="base"/>
            <a:r>
              <a:rPr lang="zh-CN" altLang="en-US" strike="noStrike" noProof="1"/>
              <a:t>单击此处编辑母版文本样式</a:t>
            </a:r>
            <a:endParaRPr lang="zh-CN" altLang="en-US" strike="noStrike" noProof="1"/>
          </a:p>
          <a:p>
            <a:pPr lvl="1" fontAlgn="base"/>
            <a:r>
              <a:rPr lang="zh-CN" altLang="en-US" strike="noStrike" noProof="1"/>
              <a:t>二级</a:t>
            </a:r>
            <a:endParaRPr lang="zh-CN" altLang="en-US" strike="noStrike" noProof="1"/>
          </a:p>
          <a:p>
            <a:pPr lvl="2" fontAlgn="base"/>
            <a:r>
              <a:rPr lang="zh-CN" altLang="en-US" strike="noStrike" noProof="1"/>
              <a:t>三级</a:t>
            </a:r>
            <a:endParaRPr lang="zh-CN" altLang="en-US" strike="noStrike" noProof="1"/>
          </a:p>
          <a:p>
            <a:pPr lvl="3" fontAlgn="base"/>
            <a:r>
              <a:rPr lang="zh-CN" altLang="en-US" strike="noStrike" noProof="1"/>
              <a:t>四级</a:t>
            </a:r>
            <a:endParaRPr lang="zh-CN" altLang="en-US" strike="noStrike" noProof="1"/>
          </a:p>
          <a:p>
            <a:pPr lvl="4" fontAlgn="base"/>
            <a:r>
              <a:rPr lang="zh-CN" altLang="en-US" strike="noStrike" noProof="1"/>
              <a:t>五级</a:t>
            </a:r>
            <a:endParaRPr lang="zh-CN" altLang="en-US" strike="noStrike"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245475" y="344488"/>
            <a:ext cx="2484438" cy="5492750"/>
          </a:xfrm>
          <a:prstGeom prst="rect">
            <a:avLst/>
          </a:prstGeom>
        </p:spPr>
        <p:txBody>
          <a:bodyPr vert="eaVert"/>
          <a:lstStyle/>
          <a:p>
            <a:pPr fontAlgn="base"/>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a:xfrm>
            <a:off x="792163" y="344488"/>
            <a:ext cx="7300912" cy="5492750"/>
          </a:xfrm>
          <a:prstGeom prst="rect">
            <a:avLst/>
          </a:prstGeom>
        </p:spPr>
        <p:txBody>
          <a:bodyPr vert="eaVert"/>
          <a:lstStyle/>
          <a:p>
            <a:pPr lvl="0" fontAlgn="base"/>
            <a:r>
              <a:rPr lang="zh-CN" altLang="en-US" strike="noStrike" noProof="1"/>
              <a:t>单击此处编辑母版文本样式</a:t>
            </a:r>
            <a:endParaRPr lang="zh-CN" altLang="en-US" strike="noStrike" noProof="1"/>
          </a:p>
          <a:p>
            <a:pPr lvl="1" fontAlgn="base"/>
            <a:r>
              <a:rPr lang="zh-CN" altLang="en-US" strike="noStrike" noProof="1"/>
              <a:t>二级</a:t>
            </a:r>
            <a:endParaRPr lang="zh-CN" altLang="en-US" strike="noStrike" noProof="1"/>
          </a:p>
          <a:p>
            <a:pPr lvl="2" fontAlgn="base"/>
            <a:r>
              <a:rPr lang="zh-CN" altLang="en-US" strike="noStrike" noProof="1"/>
              <a:t>三级</a:t>
            </a:r>
            <a:endParaRPr lang="zh-CN" altLang="en-US" strike="noStrike" noProof="1"/>
          </a:p>
          <a:p>
            <a:pPr lvl="3" fontAlgn="base"/>
            <a:r>
              <a:rPr lang="zh-CN" altLang="en-US" strike="noStrike" noProof="1"/>
              <a:t>四级</a:t>
            </a:r>
            <a:endParaRPr lang="zh-CN" altLang="en-US" strike="noStrike" noProof="1"/>
          </a:p>
          <a:p>
            <a:pPr lvl="4" fontAlgn="base"/>
            <a:r>
              <a:rPr lang="zh-CN" altLang="en-US" strike="noStrike" noProof="1"/>
              <a:t>五级</a:t>
            </a:r>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a:xfrm>
            <a:off x="792163" y="1725613"/>
            <a:ext cx="9937750" cy="4111625"/>
          </a:xfrm>
          <a:prstGeom prst="rect">
            <a:avLst/>
          </a:prstGeom>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二级</a:t>
            </a:r>
            <a:endParaRPr lang="zh-CN" altLang="en-US" strike="noStrike" noProof="1"/>
          </a:p>
          <a:p>
            <a:pPr lvl="2" fontAlgn="base"/>
            <a:r>
              <a:rPr lang="zh-CN" altLang="en-US" strike="noStrike" noProof="1"/>
              <a:t>三级</a:t>
            </a:r>
            <a:endParaRPr lang="zh-CN" altLang="en-US" strike="noStrike" noProof="1"/>
          </a:p>
          <a:p>
            <a:pPr lvl="3" fontAlgn="base"/>
            <a:r>
              <a:rPr lang="zh-CN" altLang="en-US" strike="noStrike" noProof="1"/>
              <a:t>四级</a:t>
            </a:r>
            <a:endParaRPr lang="zh-CN" altLang="en-US" strike="noStrike" noProof="1"/>
          </a:p>
          <a:p>
            <a:pPr lvl="4" fontAlgn="base"/>
            <a:r>
              <a:rPr lang="zh-CN" altLang="en-US" strike="noStrike" noProof="1"/>
              <a:t>五级</a:t>
            </a:r>
            <a:endParaRPr lang="zh-CN" alt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85813" y="1616075"/>
            <a:ext cx="9937750" cy="2695575"/>
          </a:xfrm>
          <a:prstGeom prst="rect">
            <a:avLst/>
          </a:prstGeom>
        </p:spPr>
        <p:txBody>
          <a:bodyPr anchor="b"/>
          <a:lstStyle>
            <a:lvl1pPr>
              <a:defRPr sz="6000"/>
            </a:lvl1pPr>
          </a:lstStyle>
          <a:p>
            <a:pPr fontAlgn="base"/>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785813" y="4337050"/>
            <a:ext cx="9937750" cy="1417638"/>
          </a:xfrm>
          <a:prstGeom prst="rect">
            <a:avLst/>
          </a:prstGeo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fontAlgn="base"/>
            <a:r>
              <a:rPr lang="zh-CN" altLang="en-US" strike="noStrike" noProof="1"/>
              <a:t>单击此处编辑母版文本样式</a:t>
            </a:r>
            <a:endParaRPr lang="zh-CN" altLang="en-US" strike="noStrike"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sz="half" idx="1"/>
          </p:nvPr>
        </p:nvSpPr>
        <p:spPr>
          <a:xfrm>
            <a:off x="792163" y="1725613"/>
            <a:ext cx="4892675" cy="4111625"/>
          </a:xfrm>
          <a:prstGeom prst="rect">
            <a:avLst/>
          </a:prstGeom>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二级</a:t>
            </a:r>
            <a:endParaRPr lang="zh-CN" altLang="en-US" strike="noStrike" noProof="1"/>
          </a:p>
          <a:p>
            <a:pPr lvl="2" fontAlgn="base"/>
            <a:r>
              <a:rPr lang="zh-CN" altLang="en-US" strike="noStrike" noProof="1"/>
              <a:t>三级</a:t>
            </a:r>
            <a:endParaRPr lang="zh-CN" altLang="en-US" strike="noStrike" noProof="1"/>
          </a:p>
          <a:p>
            <a:pPr lvl="3" fontAlgn="base"/>
            <a:r>
              <a:rPr lang="zh-CN" altLang="en-US" strike="noStrike" noProof="1"/>
              <a:t>四级</a:t>
            </a:r>
            <a:endParaRPr lang="zh-CN" altLang="en-US" strike="noStrike" noProof="1"/>
          </a:p>
          <a:p>
            <a:pPr lvl="4" fontAlgn="base"/>
            <a:r>
              <a:rPr lang="zh-CN" altLang="en-US" strike="noStrike" noProof="1"/>
              <a:t>五级</a:t>
            </a:r>
            <a:endParaRPr lang="zh-CN" altLang="en-US" strike="noStrike" noProof="1"/>
          </a:p>
        </p:txBody>
      </p:sp>
      <p:sp>
        <p:nvSpPr>
          <p:cNvPr id="4" name="内容占位符 3"/>
          <p:cNvSpPr>
            <a:spLocks noGrp="1"/>
          </p:cNvSpPr>
          <p:nvPr>
            <p:ph sz="half" idx="2"/>
          </p:nvPr>
        </p:nvSpPr>
        <p:spPr>
          <a:xfrm>
            <a:off x="5837238" y="1725613"/>
            <a:ext cx="4892675" cy="4111625"/>
          </a:xfrm>
          <a:prstGeom prst="rect">
            <a:avLst/>
          </a:prstGeom>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二级</a:t>
            </a:r>
            <a:endParaRPr lang="zh-CN" altLang="en-US" strike="noStrike" noProof="1"/>
          </a:p>
          <a:p>
            <a:pPr lvl="2" fontAlgn="base"/>
            <a:r>
              <a:rPr lang="zh-CN" altLang="en-US" strike="noStrike" noProof="1"/>
              <a:t>三级</a:t>
            </a:r>
            <a:endParaRPr lang="zh-CN" altLang="en-US" strike="noStrike" noProof="1"/>
          </a:p>
          <a:p>
            <a:pPr lvl="3" fontAlgn="base"/>
            <a:r>
              <a:rPr lang="zh-CN" altLang="en-US" strike="noStrike" noProof="1"/>
              <a:t>四级</a:t>
            </a:r>
            <a:endParaRPr lang="zh-CN" altLang="en-US" strike="noStrike" noProof="1"/>
          </a:p>
          <a:p>
            <a:pPr lvl="4" fontAlgn="base"/>
            <a:r>
              <a:rPr lang="zh-CN" altLang="en-US" strike="noStrike" noProof="1"/>
              <a:t>五级</a:t>
            </a:r>
            <a:endParaRPr lang="zh-CN" alt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793750" y="344488"/>
            <a:ext cx="9937750" cy="1252537"/>
          </a:xfrm>
          <a:prstGeom prst="rect">
            <a:avLst/>
          </a:prstGeom>
        </p:spPr>
        <p:txBody>
          <a:bodyPr/>
          <a:lstStyle/>
          <a:p>
            <a:pPr fontAlgn="base"/>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793750" y="1589088"/>
            <a:ext cx="4873625" cy="7778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endParaRPr lang="zh-CN" altLang="en-US" strike="noStrike" noProof="1"/>
          </a:p>
        </p:txBody>
      </p:sp>
      <p:sp>
        <p:nvSpPr>
          <p:cNvPr id="4" name="内容占位符 3"/>
          <p:cNvSpPr>
            <a:spLocks noGrp="1"/>
          </p:cNvSpPr>
          <p:nvPr>
            <p:ph sz="half" idx="2"/>
          </p:nvPr>
        </p:nvSpPr>
        <p:spPr>
          <a:xfrm>
            <a:off x="793750" y="2366963"/>
            <a:ext cx="4873625" cy="3481387"/>
          </a:xfrm>
          <a:prstGeom prst="rect">
            <a:avLst/>
          </a:prstGeom>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二级</a:t>
            </a:r>
            <a:endParaRPr lang="zh-CN" altLang="en-US" strike="noStrike" noProof="1"/>
          </a:p>
          <a:p>
            <a:pPr lvl="2" fontAlgn="base"/>
            <a:r>
              <a:rPr lang="zh-CN" altLang="en-US" strike="noStrike" noProof="1"/>
              <a:t>三级</a:t>
            </a:r>
            <a:endParaRPr lang="zh-CN" altLang="en-US" strike="noStrike" noProof="1"/>
          </a:p>
          <a:p>
            <a:pPr lvl="3" fontAlgn="base"/>
            <a:r>
              <a:rPr lang="zh-CN" altLang="en-US" strike="noStrike" noProof="1"/>
              <a:t>四级</a:t>
            </a:r>
            <a:endParaRPr lang="zh-CN" altLang="en-US" strike="noStrike" noProof="1"/>
          </a:p>
          <a:p>
            <a:pPr lvl="4" fontAlgn="base"/>
            <a:r>
              <a:rPr lang="zh-CN" altLang="en-US" strike="noStrike" noProof="1"/>
              <a:t>五级</a:t>
            </a:r>
            <a:endParaRPr lang="zh-CN" altLang="en-US" strike="noStrike" noProof="1"/>
          </a:p>
        </p:txBody>
      </p:sp>
      <p:sp>
        <p:nvSpPr>
          <p:cNvPr id="5" name="文本占位符 4"/>
          <p:cNvSpPr>
            <a:spLocks noGrp="1"/>
          </p:cNvSpPr>
          <p:nvPr>
            <p:ph type="body" sz="quarter" idx="3"/>
          </p:nvPr>
        </p:nvSpPr>
        <p:spPr>
          <a:xfrm>
            <a:off x="5832475" y="1589088"/>
            <a:ext cx="4899025" cy="7778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endParaRPr lang="zh-CN" altLang="en-US" strike="noStrike" noProof="1"/>
          </a:p>
        </p:txBody>
      </p:sp>
      <p:sp>
        <p:nvSpPr>
          <p:cNvPr id="6" name="内容占位符 5"/>
          <p:cNvSpPr>
            <a:spLocks noGrp="1"/>
          </p:cNvSpPr>
          <p:nvPr>
            <p:ph sz="quarter" idx="4"/>
          </p:nvPr>
        </p:nvSpPr>
        <p:spPr>
          <a:xfrm>
            <a:off x="5832475" y="2366963"/>
            <a:ext cx="4899025" cy="3481387"/>
          </a:xfrm>
          <a:prstGeom prst="rect">
            <a:avLst/>
          </a:prstGeom>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二级</a:t>
            </a:r>
            <a:endParaRPr lang="zh-CN" altLang="en-US" strike="noStrike" noProof="1"/>
          </a:p>
          <a:p>
            <a:pPr lvl="2" fontAlgn="base"/>
            <a:r>
              <a:rPr lang="zh-CN" altLang="en-US" strike="noStrike" noProof="1"/>
              <a:t>三级</a:t>
            </a:r>
            <a:endParaRPr lang="zh-CN" altLang="en-US" strike="noStrike" noProof="1"/>
          </a:p>
          <a:p>
            <a:pPr lvl="3" fontAlgn="base"/>
            <a:r>
              <a:rPr lang="zh-CN" altLang="en-US" strike="noStrike" noProof="1"/>
              <a:t>四级</a:t>
            </a:r>
            <a:endParaRPr lang="zh-CN" altLang="en-US" strike="noStrike" noProof="1"/>
          </a:p>
          <a:p>
            <a:pPr lvl="4" fontAlgn="base"/>
            <a:r>
              <a:rPr lang="zh-CN" altLang="en-US" strike="noStrike" noProof="1"/>
              <a:t>五级</a:t>
            </a:r>
            <a:endParaRPr lang="zh-CN" alt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pPr fontAlgn="base"/>
            <a:r>
              <a:rPr lang="zh-CN" altLang="en-US" strike="noStrike" noProof="1"/>
              <a:t>单击此处编辑母版标题样式</a:t>
            </a:r>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793750" y="431800"/>
            <a:ext cx="3716338" cy="1512888"/>
          </a:xfrm>
          <a:prstGeom prst="rect">
            <a:avLst/>
          </a:prstGeom>
        </p:spPr>
        <p:txBody>
          <a:bodyPr anchor="b"/>
          <a:lstStyle>
            <a:lvl1pPr>
              <a:defRPr sz="3200"/>
            </a:lvl1p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a:xfrm>
            <a:off x="4899025" y="933450"/>
            <a:ext cx="5832475" cy="4605338"/>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二级</a:t>
            </a:r>
            <a:endParaRPr lang="zh-CN" altLang="en-US" strike="noStrike" noProof="1"/>
          </a:p>
          <a:p>
            <a:pPr lvl="2" fontAlgn="base"/>
            <a:r>
              <a:rPr lang="zh-CN" altLang="en-US" strike="noStrike" noProof="1"/>
              <a:t>三级</a:t>
            </a:r>
            <a:endParaRPr lang="zh-CN" altLang="en-US" strike="noStrike" noProof="1"/>
          </a:p>
          <a:p>
            <a:pPr lvl="3" fontAlgn="base"/>
            <a:r>
              <a:rPr lang="zh-CN" altLang="en-US" strike="noStrike" noProof="1"/>
              <a:t>四级</a:t>
            </a:r>
            <a:endParaRPr lang="zh-CN" altLang="en-US" strike="noStrike" noProof="1"/>
          </a:p>
          <a:p>
            <a:pPr lvl="4" fontAlgn="base"/>
            <a:r>
              <a:rPr lang="zh-CN" altLang="en-US" strike="noStrike" noProof="1"/>
              <a:t>五级</a:t>
            </a:r>
            <a:endParaRPr lang="zh-CN" altLang="en-US" strike="noStrike" noProof="1"/>
          </a:p>
        </p:txBody>
      </p:sp>
      <p:sp>
        <p:nvSpPr>
          <p:cNvPr id="4" name="文本占位符 3"/>
          <p:cNvSpPr>
            <a:spLocks noGrp="1"/>
          </p:cNvSpPr>
          <p:nvPr>
            <p:ph type="body" sz="half" idx="2"/>
          </p:nvPr>
        </p:nvSpPr>
        <p:spPr>
          <a:xfrm>
            <a:off x="793750" y="1944688"/>
            <a:ext cx="3716338" cy="3600450"/>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a:t>单击此处编辑母版文本样式</a:t>
            </a:r>
            <a:endParaRPr lang="zh-CN" altLang="en-US" strike="noStrike"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793750" y="431800"/>
            <a:ext cx="3716338" cy="1512888"/>
          </a:xfrm>
          <a:prstGeom prst="rect">
            <a:avLst/>
          </a:prstGeom>
        </p:spPr>
        <p:txBody>
          <a:bodyPr anchor="b"/>
          <a:lstStyle>
            <a:lvl1pPr>
              <a:defRPr sz="3200"/>
            </a:lvl1pPr>
          </a:lstStyle>
          <a:p>
            <a:pPr fontAlgn="base"/>
            <a:r>
              <a:rPr lang="zh-CN" altLang="en-US" strike="noStrike" noProof="1"/>
              <a:t>单击此处编辑母版标题样式</a:t>
            </a:r>
            <a:endParaRPr lang="zh-CN" altLang="en-US" strike="noStrike" noProof="1"/>
          </a:p>
        </p:txBody>
      </p:sp>
      <p:sp>
        <p:nvSpPr>
          <p:cNvPr id="3" name="图片占位符 2"/>
          <p:cNvSpPr>
            <a:spLocks noGrp="1"/>
          </p:cNvSpPr>
          <p:nvPr>
            <p:ph type="pic" idx="1"/>
          </p:nvPr>
        </p:nvSpPr>
        <p:spPr>
          <a:xfrm>
            <a:off x="4899025" y="933450"/>
            <a:ext cx="5832475" cy="4605338"/>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sym typeface="Calibri" panose="020F0502020204030204" pitchFamily="34" charset="0"/>
            </a:endParaRPr>
          </a:p>
        </p:txBody>
      </p:sp>
      <p:sp>
        <p:nvSpPr>
          <p:cNvPr id="4" name="文本占位符 3"/>
          <p:cNvSpPr>
            <a:spLocks noGrp="1"/>
          </p:cNvSpPr>
          <p:nvPr>
            <p:ph type="body" sz="half" idx="2"/>
          </p:nvPr>
        </p:nvSpPr>
        <p:spPr>
          <a:xfrm>
            <a:off x="793750" y="1944688"/>
            <a:ext cx="3716338" cy="3600450"/>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a:t>单击此处编辑母版文本样式</a:t>
            </a:r>
            <a:endParaRPr lang="zh-CN" altLang="en-US" strike="noStrike" noProof="1"/>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914400" indent="-914400" algn="ctr" rtl="0" eaLnBrk="0" fontAlgn="base" hangingPunct="0">
        <a:spcBef>
          <a:spcPct val="0"/>
        </a:spcBef>
        <a:spcAft>
          <a:spcPct val="0"/>
        </a:spcAft>
        <a:defRPr sz="4400" kern="1200">
          <a:solidFill>
            <a:schemeClr val="tx1"/>
          </a:solidFill>
          <a:latin typeface="+mj-lt"/>
          <a:ea typeface="+mj-ea"/>
          <a:cs typeface="+mj-cs"/>
          <a:sym typeface="Calibri" panose="020F0502020204030204" pitchFamily="34" charset="0"/>
        </a:defRPr>
      </a:lvl1pPr>
      <a:lvl2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13716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18288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22860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27432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7.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slide" Target="slide3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slide" Target="slide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slide" Target="slide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slide" Target="slide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0" Type="http://schemas.openxmlformats.org/officeDocument/2006/relationships/notesSlide" Target="../notesSlides/notesSlide2.xml"/><Relationship Id="rId1" Type="http://schemas.openxmlformats.org/officeDocument/2006/relationships/image" Target="../media/image4.jpeg"/></Relationships>
</file>

<file path=ppt/slides/_rels/slide30.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jpeg"/></Relationships>
</file>

<file path=ppt/slides/_rels/slide31.xml.rels><?xml version="1.0" encoding="UTF-8" standalone="yes"?>
<Relationships xmlns="http://schemas.openxmlformats.org/package/2006/relationships"><Relationship Id="rId6" Type="http://schemas.openxmlformats.org/officeDocument/2006/relationships/notesSlide" Target="../notesSlides/notesSlide28.xml"/><Relationship Id="rId5" Type="http://schemas.openxmlformats.org/officeDocument/2006/relationships/slideLayout" Target="../slideLayouts/slideLayout7.xml"/><Relationship Id="rId4" Type="http://schemas.openxmlformats.org/officeDocument/2006/relationships/slide" Target="slide26.xml"/><Relationship Id="rId3" Type="http://schemas.openxmlformats.org/officeDocument/2006/relationships/slide" Target="slide23.xml"/><Relationship Id="rId2" Type="http://schemas.openxmlformats.org/officeDocument/2006/relationships/slide" Target="slide18.xml"/><Relationship Id="rId1" Type="http://schemas.openxmlformats.org/officeDocument/2006/relationships/slide" Target="slide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11.png"/><Relationship Id="rId1" Type="http://schemas.openxmlformats.org/officeDocument/2006/relationships/tags" Target="../tags/tag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073" name="图片 2"/>
          <p:cNvPicPr>
            <a:picLocks noChangeAspect="1"/>
          </p:cNvPicPr>
          <p:nvPr/>
        </p:nvPicPr>
        <p:blipFill>
          <a:blip r:embed="rId1"/>
          <a:stretch>
            <a:fillRect/>
          </a:stretch>
        </p:blipFill>
        <p:spPr>
          <a:xfrm>
            <a:off x="3387725" y="3384550"/>
            <a:ext cx="2016125" cy="1708150"/>
          </a:xfrm>
          <a:prstGeom prst="rect">
            <a:avLst/>
          </a:prstGeom>
          <a:noFill/>
          <a:ln w="9525">
            <a:noFill/>
          </a:ln>
        </p:spPr>
      </p:pic>
      <p:grpSp>
        <p:nvGrpSpPr>
          <p:cNvPr id="3074" name="Group 3"/>
          <p:cNvGrpSpPr/>
          <p:nvPr/>
        </p:nvGrpSpPr>
        <p:grpSpPr>
          <a:xfrm>
            <a:off x="8137525" y="5832475"/>
            <a:ext cx="3236913" cy="561975"/>
            <a:chOff x="0" y="0"/>
            <a:chExt cx="2372586" cy="561630"/>
          </a:xfrm>
        </p:grpSpPr>
        <p:sp>
          <p:nvSpPr>
            <p:cNvPr id="3075" name="Rectangle: Rounded Corners 19"/>
            <p:cNvSpPr/>
            <p:nvPr/>
          </p:nvSpPr>
          <p:spPr>
            <a:xfrm>
              <a:off x="0" y="0"/>
              <a:ext cx="2108269" cy="233952"/>
            </a:xfrm>
            <a:prstGeom prst="roundRect">
              <a:avLst>
                <a:gd name="adj" fmla="val 50000"/>
              </a:avLst>
            </a:prstGeom>
            <a:noFill/>
            <a:ln w="9525">
              <a:noFill/>
            </a:ln>
          </p:spPr>
          <p:txBody>
            <a:bodyPr anchor="ctr" anchorCtr="0"/>
            <a:p>
              <a:endParaRPr lang="zh-CN" altLang="zh-CN" sz="1400" dirty="0">
                <a:latin typeface="Calibri" panose="020F0502020204030204" pitchFamily="34" charset="0"/>
                <a:ea typeface="宋体" panose="02010600030101010101" pitchFamily="2" charset="-122"/>
                <a:sym typeface="Calibri" panose="020F0502020204030204" pitchFamily="34" charset="0"/>
              </a:endParaRPr>
            </a:p>
          </p:txBody>
        </p:sp>
        <p:sp>
          <p:nvSpPr>
            <p:cNvPr id="3076" name="文本框 9"/>
            <p:cNvSpPr/>
            <p:nvPr/>
          </p:nvSpPr>
          <p:spPr>
            <a:xfrm>
              <a:off x="686182" y="300020"/>
              <a:ext cx="1686404" cy="261610"/>
            </a:xfrm>
            <a:prstGeom prst="rect">
              <a:avLst/>
            </a:prstGeom>
            <a:noFill/>
            <a:ln w="9525">
              <a:noFill/>
            </a:ln>
          </p:spPr>
          <p:txBody>
            <a:bodyPr wrap="none" anchor="t" anchorCtr="0">
              <a:spAutoFit/>
            </a:bodyPr>
            <a:p>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a typeface="宋体" panose="02010600030101010101" pitchFamily="2" charset="-122"/>
              </a:endParaRPr>
            </a:p>
          </p:txBody>
        </p:sp>
      </p:grpSp>
      <p:pic>
        <p:nvPicPr>
          <p:cNvPr id="3077" name="图片 10"/>
          <p:cNvPicPr>
            <a:picLocks noChangeAspect="1"/>
          </p:cNvPicPr>
          <p:nvPr/>
        </p:nvPicPr>
        <p:blipFill>
          <a:blip r:embed="rId2"/>
          <a:stretch>
            <a:fillRect/>
          </a:stretch>
        </p:blipFill>
        <p:spPr>
          <a:xfrm>
            <a:off x="0" y="0"/>
            <a:ext cx="11522075" cy="6467475"/>
          </a:xfrm>
          <a:prstGeom prst="rect">
            <a:avLst/>
          </a:prstGeom>
          <a:noFill/>
          <a:ln w="9525">
            <a:noFill/>
          </a:ln>
        </p:spPr>
      </p:pic>
      <p:pic>
        <p:nvPicPr>
          <p:cNvPr id="3078" name="图片 19"/>
          <p:cNvPicPr>
            <a:picLocks noChangeAspect="1"/>
          </p:cNvPicPr>
          <p:nvPr/>
        </p:nvPicPr>
        <p:blipFill>
          <a:blip r:embed="rId3"/>
          <a:stretch>
            <a:fillRect/>
          </a:stretch>
        </p:blipFill>
        <p:spPr>
          <a:xfrm>
            <a:off x="9051925" y="768350"/>
            <a:ext cx="1706563" cy="588963"/>
          </a:xfrm>
          <a:prstGeom prst="rect">
            <a:avLst/>
          </a:prstGeom>
          <a:noFill/>
          <a:ln w="9525">
            <a:noFill/>
          </a:ln>
        </p:spPr>
      </p:pic>
      <p:sp>
        <p:nvSpPr>
          <p:cNvPr id="3079" name="文本占位符 18"/>
          <p:cNvSpPr>
            <a:spLocks noGrp="1"/>
          </p:cNvSpPr>
          <p:nvPr>
            <p:ph sz="quarter"/>
          </p:nvPr>
        </p:nvSpPr>
        <p:spPr>
          <a:xfrm>
            <a:off x="5411788" y="2052638"/>
            <a:ext cx="5695950" cy="750887"/>
          </a:xfrm>
          <a:prstGeom prst="rect">
            <a:avLst/>
          </a:prstGeom>
          <a:noFill/>
          <a:ln w="9525">
            <a:noFill/>
          </a:ln>
        </p:spPr>
        <p:txBody>
          <a:bodyPr anchor="t" anchorCtr="0"/>
          <a:lstStyle>
            <a:lvl1pPr lvl="0">
              <a:buClrTx/>
              <a:buSzTx/>
              <a:buFont typeface="Arial" panose="020B0604020202020204" pitchFamily="34" charset="0"/>
              <a:defRPr sz="2400"/>
            </a:lvl1pPr>
            <a:lvl2pPr lvl="1">
              <a:buClrTx/>
              <a:buSzTx/>
              <a:buFont typeface="Arial" panose="020B0604020202020204" pitchFamily="34" charset="0"/>
              <a:defRPr sz="2000"/>
            </a:lvl2pPr>
            <a:lvl3pPr lvl="2">
              <a:buClrTx/>
              <a:buSzTx/>
              <a:buFont typeface="Arial" panose="020B0604020202020204" pitchFamily="34" charset="0"/>
              <a:defRPr sz="1800"/>
            </a:lvl3pPr>
            <a:lvl4pPr lvl="3">
              <a:buClrTx/>
              <a:buSzTx/>
              <a:buFont typeface="Arial" panose="020B0604020202020204" pitchFamily="34" charset="0"/>
              <a:defRPr sz="1600"/>
            </a:lvl4pPr>
            <a:lvl5pPr lvl="4">
              <a:buClrTx/>
              <a:buSzTx/>
              <a:buFont typeface="Arial" panose="020B0604020202020204" pitchFamily="34" charset="0"/>
              <a:defRPr sz="1600"/>
            </a:lvl5pPr>
          </a:lstStyle>
          <a:p>
            <a:pPr marL="0" lvl="0" indent="0" algn="ctr" eaLnBrk="1" hangingPunct="1">
              <a:buNone/>
            </a:pPr>
            <a:r>
              <a:rPr lang="zh-CN" altLang="en-US" sz="37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研发质量回溯</a:t>
            </a:r>
            <a:r>
              <a:rPr lang="en-US" altLang="zh-CN" sz="37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37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不贰过</a:t>
            </a:r>
            <a:r>
              <a:rPr lang="zh-CN" altLang="en-US" sz="37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复盘</a:t>
            </a:r>
            <a:endParaRPr lang="zh-CN" altLang="en-US" sz="37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80" name="文本占位符 20"/>
          <p:cNvSpPr>
            <a:spLocks noGrp="1"/>
          </p:cNvSpPr>
          <p:nvPr/>
        </p:nvSpPr>
        <p:spPr>
          <a:xfrm>
            <a:off x="6321425" y="3168650"/>
            <a:ext cx="4367213" cy="355600"/>
          </a:xfrm>
          <a:prstGeom prst="rect">
            <a:avLst/>
          </a:prstGeom>
          <a:solidFill>
            <a:srgbClr val="0070C0"/>
          </a:solidFill>
          <a:ln w="9525">
            <a:noFill/>
          </a:ln>
        </p:spPr>
        <p:txBody>
          <a:bodyPr lIns="86402" tIns="43201" rIns="86402" bIns="43201" anchor="t" anchorCtr="0"/>
          <a:p>
            <a:pPr algn="ctr">
              <a:lnSpc>
                <a:spcPct val="90000"/>
              </a:lnSpc>
              <a:spcBef>
                <a:spcPts val="1000"/>
              </a:spcBef>
            </a:pPr>
            <a:r>
              <a:rPr lang="zh-CN" altLang="en-US" sz="17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深信服科技研发专业能力系列课程</a:t>
            </a:r>
            <a:endParaRPr lang="zh-CN" altLang="en-US" dirty="0">
              <a:latin typeface="Arial" panose="020B0604020202020204" pitchFamily="34" charset="0"/>
              <a:ea typeface="宋体"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7" name="文本框 1"/>
          <p:cNvSpPr/>
          <p:nvPr/>
        </p:nvSpPr>
        <p:spPr>
          <a:xfrm>
            <a:off x="0" y="0"/>
            <a:ext cx="20116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质量回溯步骤</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矩形 1"/>
          <p:cNvSpPr/>
          <p:nvPr/>
        </p:nvSpPr>
        <p:spPr>
          <a:xfrm>
            <a:off x="273685" y="1562735"/>
            <a:ext cx="2820670" cy="379095"/>
          </a:xfrm>
          <a:prstGeom prst="rect">
            <a:avLst/>
          </a:prstGeom>
          <a:solidFill>
            <a:schemeClr val="tx2">
              <a:lumMod val="20000"/>
              <a:lumOff val="8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ctr"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zh-CN" sz="18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rPr>
              <a:t>选择问题</a:t>
            </a:r>
            <a:endParaRPr kumimoji="0" lang="zh-CN" altLang="zh-CN" sz="18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endParaRPr>
          </a:p>
        </p:txBody>
      </p:sp>
      <p:sp>
        <p:nvSpPr>
          <p:cNvPr id="3" name="矩形 2"/>
          <p:cNvSpPr/>
          <p:nvPr/>
        </p:nvSpPr>
        <p:spPr>
          <a:xfrm>
            <a:off x="3094355" y="1562735"/>
            <a:ext cx="2708275" cy="379095"/>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ctr"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zh-CN" sz="18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根因分析</a:t>
            </a:r>
            <a:r>
              <a:rPr kumimoji="0" lang="en-US" altLang="zh-CN" sz="18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(RCA)</a:t>
            </a:r>
            <a:endParaRPr kumimoji="0" lang="en-US" altLang="zh-CN" sz="18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矩形 3"/>
          <p:cNvSpPr/>
          <p:nvPr/>
        </p:nvSpPr>
        <p:spPr>
          <a:xfrm>
            <a:off x="5803265" y="1562735"/>
            <a:ext cx="3201670" cy="379095"/>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ctr"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en-US" sz="18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rPr>
              <a:t>改进实施</a:t>
            </a:r>
            <a:endParaRPr kumimoji="0" lang="zh-CN" altLang="en-US" sz="18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endParaRPr>
          </a:p>
        </p:txBody>
      </p:sp>
      <p:sp>
        <p:nvSpPr>
          <p:cNvPr id="5" name="矩形 4"/>
          <p:cNvSpPr/>
          <p:nvPr/>
        </p:nvSpPr>
        <p:spPr>
          <a:xfrm>
            <a:off x="9004935" y="1562735"/>
            <a:ext cx="2346960" cy="379095"/>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ctr"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zh-CN" sz="18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rPr>
              <a:t>效果评估</a:t>
            </a:r>
            <a:endParaRPr kumimoji="0" lang="zh-CN" altLang="zh-CN" sz="18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endParaRPr>
          </a:p>
        </p:txBody>
      </p:sp>
      <p:sp>
        <p:nvSpPr>
          <p:cNvPr id="6" name="文本框 5"/>
          <p:cNvSpPr txBox="1"/>
          <p:nvPr/>
        </p:nvSpPr>
        <p:spPr>
          <a:xfrm>
            <a:off x="343535" y="2680970"/>
            <a:ext cx="1097280" cy="368300"/>
          </a:xfrm>
          <a:prstGeom prst="rect">
            <a:avLst/>
          </a:prstGeom>
          <a:noFill/>
          <a:ln w="28575" cmpd="sng">
            <a:solidFill>
              <a:schemeClr val="accent1">
                <a:shade val="50000"/>
              </a:schemeClr>
            </a:solidFill>
            <a:prstDash val="solid"/>
          </a:ln>
        </p:spPr>
        <p:txBody>
          <a:bodyPr wrap="none" rtlCol="0">
            <a:spAutoFit/>
          </a:bodyPr>
          <a:p>
            <a:r>
              <a:rPr lang="zh-CN" altLang="en-US"/>
              <a:t>问题搜集</a:t>
            </a:r>
            <a:endParaRPr lang="zh-CN" altLang="en-US"/>
          </a:p>
        </p:txBody>
      </p:sp>
      <p:sp>
        <p:nvSpPr>
          <p:cNvPr id="7" name="文本框 6"/>
          <p:cNvSpPr txBox="1"/>
          <p:nvPr/>
        </p:nvSpPr>
        <p:spPr>
          <a:xfrm>
            <a:off x="1740535" y="2680970"/>
            <a:ext cx="1097280" cy="368300"/>
          </a:xfrm>
          <a:prstGeom prst="rect">
            <a:avLst/>
          </a:prstGeom>
          <a:noFill/>
          <a:ln w="28575" cmpd="sng">
            <a:solidFill>
              <a:schemeClr val="accent1">
                <a:shade val="50000"/>
              </a:schemeClr>
            </a:solidFill>
            <a:prstDash val="solid"/>
          </a:ln>
        </p:spPr>
        <p:txBody>
          <a:bodyPr wrap="none" rtlCol="0">
            <a:spAutoFit/>
          </a:bodyPr>
          <a:p>
            <a:r>
              <a:rPr lang="zh-CN" altLang="en-US"/>
              <a:t>问题标识</a:t>
            </a:r>
            <a:endParaRPr lang="zh-CN" altLang="en-US"/>
          </a:p>
        </p:txBody>
      </p:sp>
      <p:sp>
        <p:nvSpPr>
          <p:cNvPr id="8" name="文本框 7"/>
          <p:cNvSpPr txBox="1"/>
          <p:nvPr/>
        </p:nvSpPr>
        <p:spPr>
          <a:xfrm>
            <a:off x="3975735" y="2680970"/>
            <a:ext cx="1097280" cy="368300"/>
          </a:xfrm>
          <a:prstGeom prst="rect">
            <a:avLst/>
          </a:prstGeom>
          <a:noFill/>
          <a:ln w="28575" cmpd="sng">
            <a:solidFill>
              <a:srgbClr val="0601C0"/>
            </a:solidFill>
            <a:prstDash val="solid"/>
          </a:ln>
        </p:spPr>
        <p:txBody>
          <a:bodyPr wrap="none" rtlCol="0">
            <a:spAutoFit/>
          </a:bodyPr>
          <a:p>
            <a:r>
              <a:rPr lang="zh-CN" altLang="en-US">
                <a:latin typeface="微软雅黑" panose="020B0503020204020204" pitchFamily="34" charset="-122"/>
                <a:ea typeface="微软雅黑" panose="020B0503020204020204" pitchFamily="34" charset="-122"/>
              </a:rPr>
              <a:t>根因分析</a:t>
            </a:r>
            <a:endParaRPr lang="zh-CN" altLang="en-US">
              <a:latin typeface="微软雅黑" panose="020B0503020204020204" pitchFamily="34" charset="-122"/>
              <a:ea typeface="微软雅黑" panose="020B0503020204020204" pitchFamily="34" charset="-122"/>
            </a:endParaRPr>
          </a:p>
        </p:txBody>
      </p:sp>
      <p:sp>
        <p:nvSpPr>
          <p:cNvPr id="9" name="爆炸形 1 8"/>
          <p:cNvSpPr/>
          <p:nvPr/>
        </p:nvSpPr>
        <p:spPr>
          <a:xfrm>
            <a:off x="3536950" y="2014855"/>
            <a:ext cx="1998980" cy="1755140"/>
          </a:xfrm>
          <a:prstGeom prst="irregularSeal1">
            <a:avLst/>
          </a:prstGeom>
          <a:noFill/>
          <a:ln w="22225" cap="flat" cmpd="sng" algn="ctr">
            <a:solidFill>
              <a:srgbClr val="FF0000"/>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0" name="文本框 9"/>
          <p:cNvSpPr txBox="1"/>
          <p:nvPr/>
        </p:nvSpPr>
        <p:spPr>
          <a:xfrm>
            <a:off x="5830570" y="2680970"/>
            <a:ext cx="1097280" cy="368300"/>
          </a:xfrm>
          <a:prstGeom prst="rect">
            <a:avLst/>
          </a:prstGeom>
          <a:noFill/>
          <a:ln w="28575" cmpd="sng">
            <a:solidFill>
              <a:srgbClr val="0601C0"/>
            </a:solidFill>
            <a:prstDash val="solid"/>
          </a:ln>
        </p:spPr>
        <p:txBody>
          <a:bodyPr wrap="none" rtlCol="0">
            <a:spAutoFit/>
          </a:bodyPr>
          <a:p>
            <a:r>
              <a:rPr lang="zh-CN" altLang="en-US">
                <a:latin typeface="微软雅黑" panose="020B0503020204020204" pitchFamily="34" charset="-122"/>
                <a:ea typeface="微软雅黑" panose="020B0503020204020204" pitchFamily="34" charset="-122"/>
              </a:rPr>
              <a:t>改进方案</a:t>
            </a:r>
            <a:endParaRPr lang="zh-CN" altLang="en-US">
              <a:latin typeface="微软雅黑" panose="020B0503020204020204" pitchFamily="34" charset="-122"/>
              <a:ea typeface="微软雅黑" panose="020B0503020204020204" pitchFamily="34" charset="-122"/>
            </a:endParaRPr>
          </a:p>
        </p:txBody>
      </p:sp>
      <p:sp>
        <p:nvSpPr>
          <p:cNvPr id="11" name="文本框 10"/>
          <p:cNvSpPr txBox="1"/>
          <p:nvPr/>
        </p:nvSpPr>
        <p:spPr>
          <a:xfrm>
            <a:off x="7743825" y="2680970"/>
            <a:ext cx="1097280" cy="368300"/>
          </a:xfrm>
          <a:prstGeom prst="rect">
            <a:avLst/>
          </a:prstGeom>
          <a:noFill/>
          <a:ln w="28575" cmpd="sng">
            <a:solidFill>
              <a:srgbClr val="0601C0"/>
            </a:solidFill>
            <a:prstDash val="solid"/>
          </a:ln>
        </p:spPr>
        <p:txBody>
          <a:bodyPr wrap="none" rtlCol="0">
            <a:spAutoFit/>
          </a:bodyPr>
          <a:p>
            <a:r>
              <a:rPr lang="zh-CN" altLang="en-US">
                <a:latin typeface="微软雅黑" panose="020B0503020204020204" pitchFamily="34" charset="-122"/>
                <a:ea typeface="微软雅黑" panose="020B0503020204020204" pitchFamily="34" charset="-122"/>
              </a:rPr>
              <a:t>方案实施</a:t>
            </a:r>
            <a:endParaRPr lang="zh-CN" altLang="en-US">
              <a:latin typeface="微软雅黑" panose="020B0503020204020204" pitchFamily="34" charset="-122"/>
              <a:ea typeface="微软雅黑" panose="020B0503020204020204" pitchFamily="34" charset="-122"/>
            </a:endParaRPr>
          </a:p>
        </p:txBody>
      </p:sp>
      <p:sp>
        <p:nvSpPr>
          <p:cNvPr id="12" name="文本框 11"/>
          <p:cNvSpPr txBox="1"/>
          <p:nvPr/>
        </p:nvSpPr>
        <p:spPr>
          <a:xfrm>
            <a:off x="9579610" y="2680970"/>
            <a:ext cx="1097280" cy="368300"/>
          </a:xfrm>
          <a:prstGeom prst="rect">
            <a:avLst/>
          </a:prstGeom>
          <a:noFill/>
          <a:ln w="28575" cmpd="sng">
            <a:solidFill>
              <a:srgbClr val="0601C0"/>
            </a:solidFill>
            <a:prstDash val="solid"/>
          </a:ln>
        </p:spPr>
        <p:txBody>
          <a:bodyPr wrap="none" rtlCol="0">
            <a:spAutoFit/>
          </a:bodyPr>
          <a:p>
            <a:r>
              <a:rPr lang="zh-CN" altLang="en-US">
                <a:latin typeface="微软雅黑" panose="020B0503020204020204" pitchFamily="34" charset="-122"/>
                <a:ea typeface="微软雅黑" panose="020B0503020204020204" pitchFamily="34" charset="-122"/>
              </a:rPr>
              <a:t>效果评估</a:t>
            </a:r>
            <a:endParaRPr lang="zh-CN" altLang="en-US">
              <a:latin typeface="微软雅黑" panose="020B0503020204020204" pitchFamily="34" charset="-122"/>
              <a:ea typeface="微软雅黑" panose="020B0503020204020204" pitchFamily="34" charset="-122"/>
            </a:endParaRPr>
          </a:p>
        </p:txBody>
      </p:sp>
      <p:cxnSp>
        <p:nvCxnSpPr>
          <p:cNvPr id="13" name="直接箭头连接符 12"/>
          <p:cNvCxnSpPr>
            <a:stCxn id="6" idx="3"/>
            <a:endCxn id="7" idx="1"/>
          </p:cNvCxnSpPr>
          <p:nvPr/>
        </p:nvCxnSpPr>
        <p:spPr>
          <a:xfrm>
            <a:off x="1440815" y="2865120"/>
            <a:ext cx="299720" cy="0"/>
          </a:xfrm>
          <a:prstGeom prst="straightConnector1">
            <a:avLst/>
          </a:prstGeom>
          <a:solidFill>
            <a:schemeClr val="accent1"/>
          </a:solidFill>
          <a:ln w="19050" cap="flat" cmpd="sng" algn="ctr">
            <a:solidFill>
              <a:schemeClr val="tx1"/>
            </a:solidFill>
            <a:prstDash val="solid"/>
            <a:round/>
            <a:headEnd type="none" w="med" len="med"/>
            <a:tailEnd type="arrow" w="med" len="med"/>
          </a:ln>
        </p:spPr>
      </p:cxnSp>
      <p:cxnSp>
        <p:nvCxnSpPr>
          <p:cNvPr id="14" name="直接箭头连接符 13"/>
          <p:cNvCxnSpPr>
            <a:endCxn id="8" idx="1"/>
          </p:cNvCxnSpPr>
          <p:nvPr/>
        </p:nvCxnSpPr>
        <p:spPr>
          <a:xfrm>
            <a:off x="2837815" y="2865120"/>
            <a:ext cx="1137920" cy="0"/>
          </a:xfrm>
          <a:prstGeom prst="straightConnector1">
            <a:avLst/>
          </a:prstGeom>
          <a:solidFill>
            <a:schemeClr val="accent1"/>
          </a:solidFill>
          <a:ln w="19050" cap="flat" cmpd="sng" algn="ctr">
            <a:solidFill>
              <a:schemeClr val="tx1"/>
            </a:solidFill>
            <a:prstDash val="solid"/>
            <a:round/>
            <a:headEnd type="none" w="med" len="med"/>
            <a:tailEnd type="arrow" w="med" len="med"/>
          </a:ln>
        </p:spPr>
      </p:cxnSp>
      <p:cxnSp>
        <p:nvCxnSpPr>
          <p:cNvPr id="15" name="直接箭头连接符 14"/>
          <p:cNvCxnSpPr>
            <a:stCxn id="11" idx="3"/>
            <a:endCxn id="12" idx="1"/>
          </p:cNvCxnSpPr>
          <p:nvPr/>
        </p:nvCxnSpPr>
        <p:spPr>
          <a:xfrm>
            <a:off x="8841105" y="2865120"/>
            <a:ext cx="738505" cy="0"/>
          </a:xfrm>
          <a:prstGeom prst="straightConnector1">
            <a:avLst/>
          </a:prstGeom>
          <a:solidFill>
            <a:schemeClr val="accent1"/>
          </a:solidFill>
          <a:ln w="19050" cap="flat" cmpd="sng" algn="ctr">
            <a:solidFill>
              <a:schemeClr val="tx1"/>
            </a:solidFill>
            <a:prstDash val="solid"/>
            <a:round/>
            <a:headEnd type="none" w="med" len="med"/>
            <a:tailEnd type="arrow" w="med" len="med"/>
          </a:ln>
        </p:spPr>
      </p:cxnSp>
      <p:cxnSp>
        <p:nvCxnSpPr>
          <p:cNvPr id="16" name="直接箭头连接符 15"/>
          <p:cNvCxnSpPr>
            <a:stCxn id="10" idx="3"/>
            <a:endCxn id="11" idx="1"/>
          </p:cNvCxnSpPr>
          <p:nvPr/>
        </p:nvCxnSpPr>
        <p:spPr>
          <a:xfrm>
            <a:off x="6927850" y="2865120"/>
            <a:ext cx="815975" cy="0"/>
          </a:xfrm>
          <a:prstGeom prst="straightConnector1">
            <a:avLst/>
          </a:prstGeom>
          <a:solidFill>
            <a:schemeClr val="accent1"/>
          </a:solidFill>
          <a:ln w="19050" cap="flat" cmpd="sng" algn="ctr">
            <a:solidFill>
              <a:schemeClr val="tx1"/>
            </a:solidFill>
            <a:prstDash val="solid"/>
            <a:round/>
            <a:headEnd type="none" w="med" len="med"/>
            <a:tailEnd type="arrow" w="med" len="med"/>
          </a:ln>
        </p:spPr>
      </p:cxnSp>
      <p:cxnSp>
        <p:nvCxnSpPr>
          <p:cNvPr id="17" name="直接箭头连接符 16"/>
          <p:cNvCxnSpPr>
            <a:endCxn id="10" idx="1"/>
          </p:cNvCxnSpPr>
          <p:nvPr/>
        </p:nvCxnSpPr>
        <p:spPr>
          <a:xfrm>
            <a:off x="5071745" y="2865120"/>
            <a:ext cx="758825" cy="0"/>
          </a:xfrm>
          <a:prstGeom prst="straightConnector1">
            <a:avLst/>
          </a:prstGeom>
          <a:solidFill>
            <a:schemeClr val="accent1"/>
          </a:solidFill>
          <a:ln w="19050" cap="flat" cmpd="sng" algn="ctr">
            <a:solidFill>
              <a:schemeClr val="tx1"/>
            </a:solidFill>
            <a:prstDash val="solid"/>
            <a:round/>
            <a:headEnd type="none" w="med" len="med"/>
            <a:tailEnd type="arrow" w="med" len="med"/>
          </a:ln>
        </p:spPr>
      </p:cxnSp>
      <p:sp>
        <p:nvSpPr>
          <p:cNvPr id="21" name="文本框 20"/>
          <p:cNvSpPr txBox="1"/>
          <p:nvPr/>
        </p:nvSpPr>
        <p:spPr>
          <a:xfrm>
            <a:off x="220345" y="4008120"/>
            <a:ext cx="2740660" cy="1938020"/>
          </a:xfrm>
          <a:prstGeom prst="rect">
            <a:avLst/>
          </a:prstGeom>
          <a:noFill/>
        </p:spPr>
        <p:txBody>
          <a:bodyPr wrap="none" rtlCol="0">
            <a:spAutoFit/>
          </a:bodyPr>
          <a:p>
            <a:pPr>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）影响严重的问题</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）直接原因较为复杂的问题</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）基础性低级问题</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）自己觉得需要改进的问题</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5</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2" name="文本框 21"/>
          <p:cNvSpPr txBox="1"/>
          <p:nvPr/>
        </p:nvSpPr>
        <p:spPr>
          <a:xfrm>
            <a:off x="3213735" y="4008120"/>
            <a:ext cx="2646045" cy="1568450"/>
          </a:xfrm>
          <a:prstGeom prst="rect">
            <a:avLst/>
          </a:prstGeom>
          <a:noFill/>
        </p:spPr>
        <p:txBody>
          <a:bodyPr wrap="square" rtlCol="0">
            <a:spAutoFit/>
          </a:bodyPr>
          <a:p>
            <a:pPr>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a:t>
            </a:r>
            <a:r>
              <a:rPr lang="zh-CN" sz="1600">
                <a:latin typeface="微软雅黑" panose="020B0503020204020204" pitchFamily="34" charset="-122"/>
                <a:ea typeface="微软雅黑" panose="020B0503020204020204" pitchFamily="34" charset="-122"/>
                <a:cs typeface="微软雅黑" panose="020B0503020204020204" pitchFamily="34" charset="-122"/>
              </a:rPr>
              <a:t>根因分析是质量回溯最核心、最困难的环节</a:t>
            </a:r>
            <a:endParaRPr lang="zh-CN"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a:t>
            </a:r>
            <a:r>
              <a:rPr lang="zh-CN" sz="1600">
                <a:latin typeface="微软雅黑" panose="020B0503020204020204" pitchFamily="34" charset="-122"/>
                <a:ea typeface="微软雅黑" panose="020B0503020204020204" pitchFamily="34" charset="-122"/>
                <a:cs typeface="微软雅黑" panose="020B0503020204020204" pitchFamily="34" charset="-122"/>
              </a:rPr>
              <a:t>根因的准确与否决定了质量回溯是否有价值</a:t>
            </a:r>
            <a:endParaRPr lang="zh-CN"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3" name="文本框 22"/>
          <p:cNvSpPr txBox="1"/>
          <p:nvPr/>
        </p:nvSpPr>
        <p:spPr>
          <a:xfrm>
            <a:off x="5970270" y="4008120"/>
            <a:ext cx="3272155" cy="1938020"/>
          </a:xfrm>
          <a:prstGeom prst="rect">
            <a:avLst/>
          </a:prstGeom>
          <a:noFill/>
        </p:spPr>
        <p:txBody>
          <a:bodyPr wrap="square" rtlCol="0">
            <a:spAutoFit/>
          </a:bodyPr>
          <a:p>
            <a:pPr>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技术</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方面改进：技术标准完善、关键技术突破等</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管理</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方面改进：流程、制度、管理措施等</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）优先</a:t>
            </a:r>
            <a:r>
              <a:rPr lang="zh-CN" altLang="en-US"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自动化、平台化、工具化</a:t>
            </a:r>
            <a:endParaRPr lang="zh-CN" altLang="en-US"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文本框 23"/>
          <p:cNvSpPr txBox="1"/>
          <p:nvPr/>
        </p:nvSpPr>
        <p:spPr>
          <a:xfrm>
            <a:off x="9253220" y="4008755"/>
            <a:ext cx="2142490" cy="1568450"/>
          </a:xfrm>
          <a:prstGeom prst="rect">
            <a:avLst/>
          </a:prstGeom>
          <a:noFill/>
        </p:spPr>
        <p:txBody>
          <a:bodyPr wrap="square" rtlCol="0">
            <a:spAutoFit/>
          </a:bodyPr>
          <a:p>
            <a:pPr>
              <a:lnSpc>
                <a:spcPct val="150000"/>
              </a:lnSpc>
            </a:pPr>
            <a:r>
              <a:rPr lang="zh-CN" sz="1600">
                <a:latin typeface="微软雅黑" panose="020B0503020204020204" pitchFamily="34" charset="-122"/>
                <a:ea typeface="微软雅黑" panose="020B0503020204020204" pitchFamily="34" charset="-122"/>
                <a:cs typeface="微软雅黑" panose="020B0503020204020204" pitchFamily="34" charset="-122"/>
              </a:rPr>
              <a:t>确保改进措施得到</a:t>
            </a:r>
            <a:r>
              <a:rPr lang="zh-CN"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最终落地</a:t>
            </a:r>
            <a:r>
              <a:rPr lang="zh-CN" sz="1600">
                <a:latin typeface="微软雅黑" panose="020B0503020204020204" pitchFamily="34" charset="-122"/>
                <a:ea typeface="微软雅黑" panose="020B0503020204020204" pitchFamily="34" charset="-122"/>
                <a:cs typeface="微软雅黑" panose="020B0503020204020204" pitchFamily="34" charset="-122"/>
              </a:rPr>
              <a:t>（例如制定的技术标准要落入新开发的版本中）</a:t>
            </a:r>
            <a:endParaRPr lang="zh-CN"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文本框 1"/>
          <p:cNvSpPr/>
          <p:nvPr/>
        </p:nvSpPr>
        <p:spPr>
          <a:xfrm>
            <a:off x="0" y="0"/>
            <a:ext cx="14020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根因分析</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7170" name="文本框 1"/>
          <p:cNvSpPr txBox="1"/>
          <p:nvPr/>
        </p:nvSpPr>
        <p:spPr>
          <a:xfrm>
            <a:off x="102553" y="377825"/>
            <a:ext cx="11106150" cy="1799590"/>
          </a:xfrm>
          <a:prstGeom prst="rect">
            <a:avLst/>
          </a:prstGeom>
          <a:noFill/>
          <a:ln w="9525">
            <a:noFill/>
          </a:ln>
        </p:spPr>
        <p:txBody>
          <a:bodyPr anchor="t" anchorCtr="0">
            <a:spAutoFit/>
          </a:bodyPr>
          <a:p>
            <a:pPr marL="285750" indent="-285750" eaLnBrk="0" hangingPunct="0">
              <a:lnSpc>
                <a:spcPct val="150000"/>
              </a:lnSpc>
              <a:buFont typeface="Wingdings" panose="05000000000000000000" charset="0"/>
              <a:buChar char="p"/>
            </a:pPr>
            <a:r>
              <a:rPr lang="zh-CN" sz="1800" b="1" dirty="0">
                <a:solidFill>
                  <a:srgbClr val="0601C0"/>
                </a:solidFill>
                <a:latin typeface="Arial" panose="020B0604020202020204" pitchFamily="34" charset="0"/>
                <a:ea typeface="微软雅黑" panose="020B0503020204020204" pitchFamily="34" charset="-122"/>
                <a:sym typeface="微软雅黑" panose="020B0503020204020204" pitchFamily="34" charset="-122"/>
              </a:rPr>
              <a:t>根因分析（</a:t>
            </a:r>
            <a:r>
              <a:rPr lang="en-US" altLang="zh-CN" sz="1800" b="1" dirty="0">
                <a:solidFill>
                  <a:srgbClr val="0601C0"/>
                </a:solidFill>
                <a:latin typeface="Arial" panose="020B0604020202020204" pitchFamily="34" charset="0"/>
                <a:ea typeface="微软雅黑" panose="020B0503020204020204" pitchFamily="34" charset="-122"/>
                <a:sym typeface="微软雅黑" panose="020B0503020204020204" pitchFamily="34" charset="-122"/>
              </a:rPr>
              <a:t>RCA</a:t>
            </a:r>
            <a:r>
              <a:rPr lang="zh-CN" altLang="en-US" sz="1800" b="1" dirty="0">
                <a:solidFill>
                  <a:srgbClr val="0601C0"/>
                </a:solidFill>
                <a:latin typeface="Arial" panose="020B0604020202020204" pitchFamily="34" charset="0"/>
                <a:ea typeface="微软雅黑" panose="020B0503020204020204" pitchFamily="34" charset="-122"/>
                <a:sym typeface="微软雅黑" panose="020B0503020204020204" pitchFamily="34" charset="-122"/>
              </a:rPr>
              <a:t>）</a:t>
            </a:r>
            <a:r>
              <a:rPr lang="zh-CN" sz="1800" dirty="0">
                <a:solidFill>
                  <a:schemeClr val="tx1"/>
                </a:solidFill>
                <a:latin typeface="Arial" panose="020B0604020202020204" pitchFamily="34" charset="0"/>
                <a:ea typeface="微软雅黑" panose="020B0503020204020204" pitchFamily="34" charset="-122"/>
                <a:sym typeface="微软雅黑" panose="020B0503020204020204" pitchFamily="34" charset="-122"/>
              </a:rPr>
              <a:t>是质量回溯的关键环节</a:t>
            </a:r>
            <a:endParaRPr lang="zh-CN" sz="1800" dirty="0">
              <a:solidFill>
                <a:schemeClr val="tx1"/>
              </a:solidFill>
              <a:latin typeface="Arial" panose="020B0604020202020204" pitchFamily="34" charset="0"/>
              <a:ea typeface="微软雅黑" panose="020B0503020204020204" pitchFamily="34" charset="-122"/>
              <a:sym typeface="微软雅黑" panose="020B0503020204020204" pitchFamily="34" charset="-122"/>
            </a:endParaRPr>
          </a:p>
          <a:p>
            <a:pPr marL="742950" lvl="1" indent="-285750" eaLnBrk="0" hangingPunct="0">
              <a:lnSpc>
                <a:spcPct val="150000"/>
              </a:lnSpc>
              <a:buFont typeface="Wingdings" panose="05000000000000000000" charset="0"/>
              <a:buChar char="ü"/>
            </a:pPr>
            <a:r>
              <a:rPr lang="zh-CN" altLang="zh-CN" sz="1400">
                <a:latin typeface="+mn-lt"/>
                <a:ea typeface="微软雅黑" panose="020B0503020204020204" pitchFamily="34" charset="-122"/>
              </a:rPr>
              <a:t>查找</a:t>
            </a:r>
            <a:r>
              <a:rPr lang="zh-CN" altLang="zh-CN" sz="1400" b="1">
                <a:solidFill>
                  <a:srgbClr val="1902FC"/>
                </a:solidFill>
                <a:latin typeface="+mn-lt"/>
                <a:ea typeface="微软雅黑" panose="020B0503020204020204" pitchFamily="34" charset="-122"/>
              </a:rPr>
              <a:t>根本原因（简称根因）</a:t>
            </a:r>
            <a:r>
              <a:rPr lang="zh-CN" altLang="zh-CN" sz="1400">
                <a:latin typeface="+mn-lt"/>
                <a:ea typeface="微软雅黑" panose="020B0503020204020204" pitchFamily="34" charset="-122"/>
              </a:rPr>
              <a:t>的过程，就是根因分析</a:t>
            </a:r>
            <a:endParaRPr lang="zh-CN" altLang="zh-CN" sz="1400">
              <a:latin typeface="+mn-lt"/>
              <a:ea typeface="微软雅黑" panose="020B0503020204020204" pitchFamily="34" charset="-122"/>
            </a:endParaRPr>
          </a:p>
          <a:p>
            <a:pPr marL="742950" lvl="1" indent="-285750" eaLnBrk="0" hangingPunct="0">
              <a:lnSpc>
                <a:spcPct val="150000"/>
              </a:lnSpc>
              <a:buFont typeface="Wingdings" panose="05000000000000000000" charset="0"/>
              <a:buChar char="ü"/>
            </a:pPr>
            <a:r>
              <a:rPr lang="zh-CN" altLang="zh-CN" sz="1400">
                <a:latin typeface="+mn-lt"/>
                <a:ea typeface="微软雅黑" panose="020B0503020204020204" pitchFamily="34" charset="-122"/>
              </a:rPr>
              <a:t>根因分析是质量回溯活动</a:t>
            </a:r>
            <a:r>
              <a:rPr lang="zh-CN" altLang="zh-CN" sz="1400" b="1">
                <a:solidFill>
                  <a:srgbClr val="0601C0"/>
                </a:solidFill>
                <a:latin typeface="+mn-lt"/>
                <a:ea typeface="微软雅黑" panose="020B0503020204020204" pitchFamily="34" charset="-122"/>
              </a:rPr>
              <a:t>最核心、最困难</a:t>
            </a:r>
            <a:r>
              <a:rPr lang="zh-CN" altLang="zh-CN" sz="1400">
                <a:latin typeface="+mn-lt"/>
                <a:ea typeface="微软雅黑" panose="020B0503020204020204" pitchFamily="34" charset="-122"/>
              </a:rPr>
              <a:t>的环节，只有找到问题的</a:t>
            </a:r>
            <a:r>
              <a:rPr lang="zh-CN" altLang="zh-CN" sz="1400" b="1">
                <a:solidFill>
                  <a:srgbClr val="1902FC"/>
                </a:solidFill>
                <a:latin typeface="+mn-lt"/>
                <a:ea typeface="微软雅黑" panose="020B0503020204020204" pitchFamily="34" charset="-122"/>
              </a:rPr>
              <a:t>根本原因</a:t>
            </a:r>
            <a:r>
              <a:rPr lang="zh-CN" altLang="zh-CN" sz="1400">
                <a:latin typeface="+mn-lt"/>
                <a:ea typeface="微软雅黑" panose="020B0503020204020204" pitchFamily="34" charset="-122"/>
              </a:rPr>
              <a:t>，才能从根本上对我们的工作进行改进，从而持续满足客户对我们的要求。</a:t>
            </a:r>
            <a:endParaRPr lang="zh-CN" altLang="zh-CN" sz="1400">
              <a:latin typeface="+mn-lt"/>
              <a:ea typeface="微软雅黑" panose="020B0503020204020204" pitchFamily="34" charset="-122"/>
            </a:endParaRPr>
          </a:p>
          <a:p>
            <a:pPr marL="742950" lvl="1" indent="-285750" eaLnBrk="0" hangingPunct="0">
              <a:lnSpc>
                <a:spcPct val="150000"/>
              </a:lnSpc>
              <a:buFont typeface="Wingdings" panose="05000000000000000000" charset="0"/>
              <a:buChar char="ü"/>
            </a:pPr>
            <a:r>
              <a:rPr lang="zh-CN" altLang="zh-CN" sz="1400">
                <a:latin typeface="+mn-lt"/>
                <a:ea typeface="微软雅黑" panose="020B0503020204020204" pitchFamily="34" charset="-122"/>
              </a:rPr>
              <a:t>根因分析正确，才能保证历史积累的数据正确，才能正真指导后续的开发过程改善此类问题</a:t>
            </a:r>
            <a:endParaRPr lang="zh-CN" altLang="zh-CN" sz="1400">
              <a:latin typeface="+mn-lt"/>
              <a:ea typeface="微软雅黑" panose="020B0503020204020204" pitchFamily="34" charset="-122"/>
            </a:endParaRPr>
          </a:p>
        </p:txBody>
      </p:sp>
      <p:sp>
        <p:nvSpPr>
          <p:cNvPr id="2" name="文本框 1"/>
          <p:cNvSpPr txBox="1"/>
          <p:nvPr/>
        </p:nvSpPr>
        <p:spPr>
          <a:xfrm>
            <a:off x="102553" y="2058670"/>
            <a:ext cx="11106150" cy="2399665"/>
          </a:xfrm>
          <a:prstGeom prst="rect">
            <a:avLst/>
          </a:prstGeom>
          <a:noFill/>
          <a:ln w="9525">
            <a:noFill/>
          </a:ln>
        </p:spPr>
        <p:txBody>
          <a:bodyPr anchor="t" anchorCtr="0">
            <a:spAutoFit/>
          </a:bodyPr>
          <a:p>
            <a:pPr marL="285750" indent="-285750" eaLnBrk="0" hangingPunct="0">
              <a:lnSpc>
                <a:spcPct val="150000"/>
              </a:lnSpc>
              <a:buFont typeface="Wingdings" panose="05000000000000000000" charset="0"/>
              <a:buChar char="p"/>
            </a:pPr>
            <a:r>
              <a:rPr lang="zh-CN" sz="1800" b="1" dirty="0">
                <a:solidFill>
                  <a:srgbClr val="0601C0"/>
                </a:solidFill>
                <a:latin typeface="Arial" panose="020B0604020202020204" pitchFamily="34" charset="0"/>
                <a:ea typeface="微软雅黑" panose="020B0503020204020204" pitchFamily="34" charset="-122"/>
                <a:sym typeface="微软雅黑" panose="020B0503020204020204" pitchFamily="34" charset="-122"/>
              </a:rPr>
              <a:t>什么是根因：</a:t>
            </a:r>
            <a:r>
              <a:rPr lang="zh-CN" sz="1600" dirty="0">
                <a:solidFill>
                  <a:schemeClr val="tx1"/>
                </a:solidFill>
                <a:latin typeface="Arial" panose="020B0604020202020204" pitchFamily="34" charset="0"/>
                <a:ea typeface="微软雅黑" panose="020B0503020204020204" pitchFamily="34" charset="-122"/>
                <a:sym typeface="微软雅黑" panose="020B0503020204020204" pitchFamily="34" charset="-122"/>
              </a:rPr>
              <a:t>导致问题发生的</a:t>
            </a:r>
            <a:r>
              <a:rPr lang="zh-CN" sz="1600" b="1" dirty="0">
                <a:solidFill>
                  <a:srgbClr val="0601C0"/>
                </a:solidFill>
                <a:latin typeface="Arial" panose="020B0604020202020204" pitchFamily="34" charset="0"/>
                <a:ea typeface="微软雅黑" panose="020B0503020204020204" pitchFamily="34" charset="-122"/>
                <a:sym typeface="微软雅黑" panose="020B0503020204020204" pitchFamily="34" charset="-122"/>
              </a:rPr>
              <a:t>源头</a:t>
            </a:r>
            <a:r>
              <a:rPr lang="zh-CN" sz="1600" dirty="0">
                <a:solidFill>
                  <a:schemeClr val="tx1"/>
                </a:solidFill>
                <a:latin typeface="Arial" panose="020B0604020202020204" pitchFamily="34" charset="0"/>
                <a:ea typeface="微软雅黑" panose="020B0503020204020204" pitchFamily="34" charset="-122"/>
                <a:sym typeface="微软雅黑" panose="020B0503020204020204" pitchFamily="34" charset="-122"/>
              </a:rPr>
              <a:t>或者</a:t>
            </a:r>
            <a:r>
              <a:rPr lang="zh-CN" sz="1600" b="1" dirty="0">
                <a:solidFill>
                  <a:srgbClr val="0601C0"/>
                </a:solidFill>
                <a:latin typeface="Arial" panose="020B0604020202020204" pitchFamily="34" charset="0"/>
                <a:ea typeface="微软雅黑" panose="020B0503020204020204" pitchFamily="34" charset="-122"/>
                <a:sym typeface="微软雅黑" panose="020B0503020204020204" pitchFamily="34" charset="-122"/>
              </a:rPr>
              <a:t>关键因素</a:t>
            </a:r>
            <a:r>
              <a:rPr lang="zh-CN" sz="1600" dirty="0">
                <a:solidFill>
                  <a:schemeClr val="tx1"/>
                </a:solidFill>
                <a:latin typeface="Arial" panose="020B0604020202020204" pitchFamily="34" charset="0"/>
                <a:ea typeface="微软雅黑" panose="020B0503020204020204" pitchFamily="34" charset="-122"/>
                <a:sym typeface="微软雅黑" panose="020B0503020204020204" pitchFamily="34" charset="-122"/>
              </a:rPr>
              <a:t>，同时这种原因能被识别和纠正，</a:t>
            </a:r>
            <a:r>
              <a:rPr lang="en-US" altLang="zh-CN" sz="1600" dirty="0">
                <a:solidFill>
                  <a:schemeClr val="tx1"/>
                </a:solidFill>
                <a:latin typeface="Arial" panose="020B0604020202020204" pitchFamily="34" charset="0"/>
                <a:ea typeface="微软雅黑" panose="020B0503020204020204" pitchFamily="34" charset="-122"/>
                <a:sym typeface="微软雅黑" panose="020B0503020204020204" pitchFamily="34" charset="-122"/>
              </a:rPr>
              <a:t>  </a:t>
            </a:r>
            <a:r>
              <a:rPr lang="zh-CN" sz="1600" dirty="0">
                <a:solidFill>
                  <a:schemeClr val="tx1"/>
                </a:solidFill>
                <a:latin typeface="Arial" panose="020B0604020202020204" pitchFamily="34" charset="0"/>
                <a:ea typeface="微软雅黑" panose="020B0503020204020204" pitchFamily="34" charset="-122"/>
                <a:sym typeface="微软雅黑" panose="020B0503020204020204" pitchFamily="34" charset="-122"/>
              </a:rPr>
              <a:t>消除了该原因，可以防止该类问题的再次发生。两个关键特征：</a:t>
            </a:r>
            <a:endParaRPr lang="zh-CN" sz="1800" dirty="0">
              <a:solidFill>
                <a:schemeClr val="tx1"/>
              </a:solidFill>
              <a:latin typeface="Arial" panose="020B0604020202020204" pitchFamily="34" charset="0"/>
              <a:ea typeface="微软雅黑" panose="020B0503020204020204" pitchFamily="34" charset="-122"/>
              <a:sym typeface="微软雅黑" panose="020B0503020204020204" pitchFamily="34" charset="-122"/>
            </a:endParaRPr>
          </a:p>
          <a:p>
            <a:pPr marL="742950" lvl="1" indent="-285750" eaLnBrk="0" hangingPunct="0">
              <a:lnSpc>
                <a:spcPct val="150000"/>
              </a:lnSpc>
              <a:buFont typeface="Wingdings" panose="05000000000000000000" charset="0"/>
              <a:buChar char="ü"/>
            </a:pPr>
            <a:r>
              <a:rPr lang="zh-CN" altLang="zh-CN" sz="1400">
                <a:latin typeface="+mn-lt"/>
                <a:ea typeface="微软雅黑" panose="020B0503020204020204" pitchFamily="34" charset="-122"/>
              </a:rPr>
              <a:t>从逻辑上能够</a:t>
            </a:r>
            <a:r>
              <a:rPr lang="zh-CN" altLang="zh-CN" sz="1400" b="1">
                <a:solidFill>
                  <a:srgbClr val="0601C0"/>
                </a:solidFill>
                <a:latin typeface="+mn-lt"/>
                <a:ea typeface="微软雅黑" panose="020B0503020204020204" pitchFamily="34" charset="-122"/>
              </a:rPr>
              <a:t>被识别</a:t>
            </a:r>
            <a:r>
              <a:rPr lang="zh-CN" altLang="zh-CN" sz="1400">
                <a:latin typeface="+mn-lt"/>
                <a:ea typeface="微软雅黑" panose="020B0503020204020204" pitchFamily="34" charset="-122"/>
              </a:rPr>
              <a:t>，并且可以</a:t>
            </a:r>
            <a:r>
              <a:rPr lang="zh-CN" altLang="zh-CN" sz="1400" b="1">
                <a:solidFill>
                  <a:srgbClr val="0601C0"/>
                </a:solidFill>
                <a:latin typeface="+mn-lt"/>
                <a:ea typeface="微软雅黑" panose="020B0503020204020204" pitchFamily="34" charset="-122"/>
              </a:rPr>
              <a:t>被纠正</a:t>
            </a:r>
            <a:endParaRPr lang="zh-CN" altLang="zh-CN" sz="1400">
              <a:latin typeface="+mn-lt"/>
              <a:ea typeface="微软雅黑" panose="020B0503020204020204" pitchFamily="34" charset="-122"/>
            </a:endParaRPr>
          </a:p>
          <a:p>
            <a:pPr marL="1200150" lvl="2" indent="-285750" eaLnBrk="0" hangingPunct="0">
              <a:lnSpc>
                <a:spcPct val="150000"/>
              </a:lnSpc>
              <a:buFont typeface="Wingdings" panose="05000000000000000000" charset="0"/>
              <a:buChar char="u"/>
            </a:pPr>
            <a:r>
              <a:rPr lang="zh-CN" altLang="zh-CN" sz="1200">
                <a:latin typeface="+mn-lt"/>
                <a:ea typeface="微软雅黑" panose="020B0503020204020204" pitchFamily="34" charset="-122"/>
              </a:rPr>
              <a:t>张三规范性意识不强</a:t>
            </a:r>
            <a:r>
              <a:rPr lang="en-US" altLang="zh-CN" sz="1200">
                <a:latin typeface="+mn-lt"/>
                <a:ea typeface="微软雅黑" panose="020B0503020204020204" pitchFamily="34" charset="-122"/>
              </a:rPr>
              <a:t>  </a:t>
            </a:r>
            <a:r>
              <a:rPr lang="en-US" altLang="zh-CN" sz="1200" b="1">
                <a:solidFill>
                  <a:srgbClr val="FF0000"/>
                </a:solidFill>
                <a:ea typeface="微软雅黑" panose="020B0503020204020204" pitchFamily="34" charset="-122"/>
              </a:rPr>
              <a:t>×</a:t>
            </a:r>
            <a:endParaRPr lang="zh-CN" altLang="zh-CN" sz="1200">
              <a:latin typeface="+mn-lt"/>
              <a:ea typeface="微软雅黑" panose="020B0503020204020204" pitchFamily="34" charset="-122"/>
            </a:endParaRPr>
          </a:p>
          <a:p>
            <a:pPr marL="1200150" lvl="2" indent="-285750" eaLnBrk="0" hangingPunct="0">
              <a:lnSpc>
                <a:spcPct val="150000"/>
              </a:lnSpc>
              <a:buFont typeface="Wingdings" panose="05000000000000000000" charset="0"/>
              <a:buChar char="u"/>
            </a:pPr>
            <a:r>
              <a:rPr lang="zh-CN" altLang="zh-CN" sz="1200">
                <a:latin typeface="+mn-lt"/>
                <a:ea typeface="微软雅黑" panose="020B0503020204020204" pitchFamily="34" charset="-122"/>
              </a:rPr>
              <a:t>张三未按照编码规范执行</a:t>
            </a:r>
            <a:r>
              <a:rPr lang="en-US" altLang="zh-CN" sz="1200" b="1">
                <a:solidFill>
                  <a:srgbClr val="FF0000"/>
                </a:solidFill>
                <a:latin typeface="+mn-lt"/>
                <a:ea typeface="微软雅黑" panose="020B0503020204020204" pitchFamily="34" charset="-122"/>
              </a:rPr>
              <a:t> </a:t>
            </a:r>
            <a:r>
              <a:rPr lang="zh-CN" altLang="zh-CN" sz="1200" b="1">
                <a:solidFill>
                  <a:srgbClr val="FF0000"/>
                </a:solidFill>
                <a:ea typeface="微软雅黑" panose="020B0503020204020204" pitchFamily="34" charset="-122"/>
                <a:cs typeface="Arial" panose="020B0604020202020204" pitchFamily="34" charset="0"/>
              </a:rPr>
              <a:t>√</a:t>
            </a:r>
            <a:endParaRPr lang="zh-CN" altLang="zh-CN" sz="1200">
              <a:latin typeface="+mn-lt"/>
              <a:ea typeface="微软雅黑" panose="020B0503020204020204" pitchFamily="34" charset="-122"/>
            </a:endParaRPr>
          </a:p>
          <a:p>
            <a:pPr marL="742950" lvl="1" indent="-285750" eaLnBrk="0" hangingPunct="0">
              <a:lnSpc>
                <a:spcPct val="150000"/>
              </a:lnSpc>
              <a:buFont typeface="Wingdings" panose="05000000000000000000" charset="0"/>
              <a:buChar char="ü"/>
            </a:pPr>
            <a:r>
              <a:rPr lang="zh-CN" altLang="zh-CN" sz="1400">
                <a:latin typeface="+mn-lt"/>
                <a:ea typeface="微软雅黑" panose="020B0503020204020204" pitchFamily="34" charset="-122"/>
              </a:rPr>
              <a:t>消除了该原因，可以</a:t>
            </a:r>
            <a:r>
              <a:rPr lang="zh-CN" altLang="zh-CN" sz="1400" b="1">
                <a:solidFill>
                  <a:srgbClr val="0601C0"/>
                </a:solidFill>
                <a:latin typeface="+mn-lt"/>
                <a:ea typeface="微软雅黑" panose="020B0503020204020204" pitchFamily="34" charset="-122"/>
              </a:rPr>
              <a:t>防止</a:t>
            </a:r>
            <a:r>
              <a:rPr lang="zh-CN" altLang="zh-CN" sz="1400">
                <a:latin typeface="+mn-lt"/>
                <a:ea typeface="微软雅黑" panose="020B0503020204020204" pitchFamily="34" charset="-122"/>
              </a:rPr>
              <a:t>问题的</a:t>
            </a:r>
            <a:r>
              <a:rPr lang="zh-CN" altLang="zh-CN" sz="1400" b="1">
                <a:solidFill>
                  <a:srgbClr val="0601C0"/>
                </a:solidFill>
                <a:latin typeface="+mn-lt"/>
                <a:ea typeface="微软雅黑" panose="020B0503020204020204" pitchFamily="34" charset="-122"/>
              </a:rPr>
              <a:t>再次发生。但是</a:t>
            </a:r>
            <a:r>
              <a:rPr lang="zh-CN" altLang="zh-CN" sz="1400">
                <a:solidFill>
                  <a:schemeClr val="tx1"/>
                </a:solidFill>
                <a:latin typeface="+mn-lt"/>
                <a:ea typeface="微软雅黑" panose="020B0503020204020204" pitchFamily="34" charset="-122"/>
              </a:rPr>
              <a:t>在实际情况中，问题不一定能够马上消除，但是可以大幅度减少，达到可控的范围即可</a:t>
            </a:r>
            <a:endParaRPr lang="zh-CN" altLang="zh-CN" sz="1400">
              <a:solidFill>
                <a:schemeClr val="tx1"/>
              </a:solidFill>
              <a:latin typeface="+mn-lt"/>
              <a:ea typeface="微软雅黑" panose="020B0503020204020204" pitchFamily="34" charset="-122"/>
            </a:endParaRPr>
          </a:p>
        </p:txBody>
      </p:sp>
      <p:sp>
        <p:nvSpPr>
          <p:cNvPr id="3" name="文本框 2"/>
          <p:cNvSpPr txBox="1"/>
          <p:nvPr/>
        </p:nvSpPr>
        <p:spPr>
          <a:xfrm>
            <a:off x="597535" y="4497705"/>
            <a:ext cx="3315970" cy="1938020"/>
          </a:xfrm>
          <a:prstGeom prst="rect">
            <a:avLst/>
          </a:prstGeom>
          <a:solidFill>
            <a:schemeClr val="accent2">
              <a:lumMod val="20000"/>
              <a:lumOff val="80000"/>
            </a:schemeClr>
          </a:solidFill>
        </p:spPr>
        <p:txBody>
          <a:bodyPr wrap="square" rtlCol="0">
            <a:spAutoFit/>
          </a:bodyPr>
          <a:p>
            <a:pPr>
              <a:lnSpc>
                <a:spcPct val="150000"/>
              </a:lnSpc>
            </a:pPr>
            <a:r>
              <a:rPr lang="zh-CN" altLang="en-US"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未分析到根因</a:t>
            </a:r>
            <a:r>
              <a:rPr lang="zh-CN" altLang="en-US" sz="1600" b="1">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600" b="1">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现象：业务注册失败</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根因：版本漏合了</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XX</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配置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改进：合入</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XX</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配置，版本重新发布</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6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无法防止问题重犯</a:t>
            </a:r>
            <a:endParaRPr lang="zh-CN" altLang="en-US" sz="16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4858385" y="4497705"/>
            <a:ext cx="6351270" cy="1938020"/>
          </a:xfrm>
          <a:prstGeom prst="rect">
            <a:avLst/>
          </a:prstGeom>
          <a:solidFill>
            <a:schemeClr val="accent1">
              <a:lumMod val="40000"/>
              <a:lumOff val="60000"/>
            </a:schemeClr>
          </a:solidFill>
        </p:spPr>
        <p:txBody>
          <a:bodyPr wrap="square" rtlCol="0">
            <a:spAutoFit/>
          </a:bodyPr>
          <a:p>
            <a:pPr>
              <a:lnSpc>
                <a:spcPct val="150000"/>
              </a:lnSpc>
            </a:pPr>
            <a:r>
              <a:rPr lang="zh-CN" altLang="en-US"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分析到根因：</a:t>
            </a:r>
            <a:endParaRPr lang="zh-CN" altLang="en-US"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现象：业务注册失败</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根因：</a:t>
            </a:r>
            <a:r>
              <a:rPr lang="zh-CN" sz="1600">
                <a:latin typeface="微软雅黑" panose="020B0503020204020204" pitchFamily="34" charset="-122"/>
                <a:ea typeface="微软雅黑" panose="020B0503020204020204" pitchFamily="34" charset="-122"/>
                <a:cs typeface="微软雅黑" panose="020B0503020204020204" pitchFamily="34" charset="-122"/>
              </a:rPr>
              <a:t>版本合入时未提</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TD</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单导致漏合</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改进：</a:t>
            </a:r>
            <a:r>
              <a:rPr lang="zh-CN" sz="1600">
                <a:latin typeface="微软雅黑" panose="020B0503020204020204" pitchFamily="34" charset="-122"/>
                <a:ea typeface="微软雅黑" panose="020B0503020204020204" pitchFamily="34" charset="-122"/>
                <a:cs typeface="微软雅黑" panose="020B0503020204020204" pitchFamily="34" charset="-122"/>
              </a:rPr>
              <a:t>版本合入问题都必须要提问题单，作为一项制度贯彻执行</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6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可以防止问题重犯</a:t>
            </a:r>
            <a:endParaRPr lang="zh-CN" altLang="en-US" sz="16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右箭头 4"/>
          <p:cNvSpPr/>
          <p:nvPr/>
        </p:nvSpPr>
        <p:spPr>
          <a:xfrm>
            <a:off x="3913505" y="5264785"/>
            <a:ext cx="951865" cy="368300"/>
          </a:xfrm>
          <a:prstGeom prst="rightArrow">
            <a:avLst>
              <a:gd name="adj1" fmla="val 50000"/>
              <a:gd name="adj2" fmla="val 118793"/>
            </a:avLst>
          </a:prstGeom>
          <a:gradFill>
            <a:gsLst>
              <a:gs pos="0">
                <a:srgbClr val="56A0B9"/>
              </a:gs>
              <a:gs pos="100000">
                <a:srgbClr val="5DBDC3"/>
              </a:gs>
            </a:gsLst>
            <a:lin scaled="1"/>
          </a:gra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 grpId="1" animBg="1"/>
      <p:bldP spid="5" grpId="0" bldLvl="0" animBg="1"/>
      <p:bldP spid="4" grpId="0" bldLvl="0" animBg="1"/>
      <p:bldP spid="5" grpId="1" animBg="1"/>
      <p:bldP spid="4"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文本框 1"/>
          <p:cNvSpPr/>
          <p:nvPr/>
        </p:nvSpPr>
        <p:spPr>
          <a:xfrm>
            <a:off x="0" y="0"/>
            <a:ext cx="14020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根因分类</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173355" y="5988685"/>
            <a:ext cx="4450080" cy="337185"/>
          </a:xfrm>
          <a:prstGeom prst="rect">
            <a:avLst/>
          </a:prstGeom>
          <a:noFill/>
        </p:spPr>
        <p:txBody>
          <a:bodyPr wrap="none" rtlCol="0" anchor="t">
            <a:spAutoFit/>
          </a:bodyPr>
          <a:p>
            <a:r>
              <a:rPr lang="zh-CN" altLang="en-US" sz="1600" noProof="0" dirty="0">
                <a:latin typeface="微软雅黑" panose="020B0503020204020204" pitchFamily="34" charset="-122"/>
                <a:ea typeface="微软雅黑" panose="020B0503020204020204" pitchFamily="34" charset="-122"/>
                <a:sym typeface="+mn-ea"/>
              </a:rPr>
              <a:t>技术根因一般是指支撑产品、验证、制造的方法</a:t>
            </a:r>
            <a:endParaRPr lang="zh-CN" altLang="en-US" sz="1600" noProof="0" dirty="0">
              <a:latin typeface="微软雅黑" panose="020B0503020204020204" pitchFamily="34" charset="-122"/>
              <a:ea typeface="微软雅黑" panose="020B0503020204020204" pitchFamily="34" charset="-122"/>
              <a:sym typeface="+mn-ea"/>
            </a:endParaRPr>
          </a:p>
        </p:txBody>
      </p:sp>
      <p:sp>
        <p:nvSpPr>
          <p:cNvPr id="3" name="文本框 2"/>
          <p:cNvSpPr txBox="1"/>
          <p:nvPr/>
        </p:nvSpPr>
        <p:spPr>
          <a:xfrm>
            <a:off x="4853305" y="5963920"/>
            <a:ext cx="5965825" cy="337185"/>
          </a:xfrm>
          <a:prstGeom prst="rect">
            <a:avLst/>
          </a:prstGeom>
          <a:noFill/>
        </p:spPr>
        <p:txBody>
          <a:bodyPr wrap="square" rtlCol="0" anchor="t">
            <a:spAutoFit/>
          </a:bodyPr>
          <a:p>
            <a:r>
              <a:rPr lang="zh-CN" altLang="en-US" sz="1600" noProof="0" dirty="0">
                <a:latin typeface="微软雅黑" panose="020B0503020204020204" pitchFamily="34" charset="-122"/>
                <a:ea typeface="微软雅黑" panose="020B0503020204020204" pitchFamily="34" charset="-122"/>
                <a:sym typeface="+mn-ea"/>
              </a:rPr>
              <a:t>管理根因指的是产品研发过程中人本身或者资源协作的基本方法</a:t>
            </a:r>
            <a:endParaRPr lang="zh-CN" altLang="en-US" sz="1600" noProof="0" dirty="0">
              <a:latin typeface="微软雅黑" panose="020B0503020204020204" pitchFamily="34" charset="-122"/>
              <a:ea typeface="微软雅黑" panose="020B0503020204020204" pitchFamily="34" charset="-122"/>
              <a:sym typeface="+mn-ea"/>
            </a:endParaRPr>
          </a:p>
        </p:txBody>
      </p:sp>
      <p:pic>
        <p:nvPicPr>
          <p:cNvPr id="4" name="图片 3"/>
          <p:cNvPicPr>
            <a:picLocks noChangeAspect="1"/>
          </p:cNvPicPr>
          <p:nvPr/>
        </p:nvPicPr>
        <p:blipFill>
          <a:blip r:embed="rId1"/>
          <a:stretch>
            <a:fillRect/>
          </a:stretch>
        </p:blipFill>
        <p:spPr>
          <a:xfrm>
            <a:off x="522605" y="1354455"/>
            <a:ext cx="2171700" cy="1828800"/>
          </a:xfrm>
          <a:prstGeom prst="rect">
            <a:avLst/>
          </a:prstGeom>
        </p:spPr>
      </p:pic>
      <p:pic>
        <p:nvPicPr>
          <p:cNvPr id="5" name="图片 4"/>
          <p:cNvPicPr>
            <a:picLocks noChangeAspect="1"/>
          </p:cNvPicPr>
          <p:nvPr/>
        </p:nvPicPr>
        <p:blipFill>
          <a:blip r:embed="rId2"/>
          <a:stretch>
            <a:fillRect/>
          </a:stretch>
        </p:blipFill>
        <p:spPr>
          <a:xfrm>
            <a:off x="3424555" y="1383665"/>
            <a:ext cx="2305050" cy="1781175"/>
          </a:xfrm>
          <a:prstGeom prst="rect">
            <a:avLst/>
          </a:prstGeom>
        </p:spPr>
      </p:pic>
      <p:pic>
        <p:nvPicPr>
          <p:cNvPr id="6" name="图片 5"/>
          <p:cNvPicPr>
            <a:picLocks noChangeAspect="1"/>
          </p:cNvPicPr>
          <p:nvPr/>
        </p:nvPicPr>
        <p:blipFill>
          <a:blip r:embed="rId3"/>
          <a:stretch>
            <a:fillRect/>
          </a:stretch>
        </p:blipFill>
        <p:spPr>
          <a:xfrm>
            <a:off x="6390005" y="1383665"/>
            <a:ext cx="2171700" cy="1781175"/>
          </a:xfrm>
          <a:prstGeom prst="rect">
            <a:avLst/>
          </a:prstGeom>
        </p:spPr>
      </p:pic>
      <p:pic>
        <p:nvPicPr>
          <p:cNvPr id="7" name="图片 6"/>
          <p:cNvPicPr>
            <a:picLocks noChangeAspect="1"/>
          </p:cNvPicPr>
          <p:nvPr/>
        </p:nvPicPr>
        <p:blipFill>
          <a:blip r:embed="rId4"/>
          <a:stretch>
            <a:fillRect/>
          </a:stretch>
        </p:blipFill>
        <p:spPr>
          <a:xfrm>
            <a:off x="9113520" y="1378585"/>
            <a:ext cx="2133600" cy="1790700"/>
          </a:xfrm>
          <a:prstGeom prst="rect">
            <a:avLst/>
          </a:prstGeom>
        </p:spPr>
      </p:pic>
      <p:sp>
        <p:nvSpPr>
          <p:cNvPr id="8" name="文本框 7"/>
          <p:cNvSpPr txBox="1"/>
          <p:nvPr/>
        </p:nvSpPr>
        <p:spPr>
          <a:xfrm>
            <a:off x="382905" y="3379470"/>
            <a:ext cx="2983230" cy="2059940"/>
          </a:xfrm>
          <a:prstGeom prst="rect">
            <a:avLst/>
          </a:prstGeom>
          <a:noFill/>
        </p:spPr>
        <p:txBody>
          <a:bodyPr wrap="square" rtlCol="0">
            <a:spAutoFit/>
          </a:bodyPr>
          <a:p>
            <a:pPr marL="285750" indent="-285750">
              <a:lnSpc>
                <a:spcPct val="160000"/>
              </a:lnSpc>
              <a:buFont typeface="Wingdings" panose="05000000000000000000" charset="0"/>
              <a:buChar char="l"/>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技术标准（如测试标准等）</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技术规范（如编码规范等）</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DFX</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需求</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设计基线</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技术</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CheckList</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技术方案</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方法</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9" name="文本框 8"/>
          <p:cNvSpPr txBox="1"/>
          <p:nvPr/>
        </p:nvSpPr>
        <p:spPr>
          <a:xfrm>
            <a:off x="941705" y="759460"/>
            <a:ext cx="1198880" cy="398780"/>
          </a:xfrm>
          <a:prstGeom prst="rect">
            <a:avLst/>
          </a:prstGeom>
          <a:noFill/>
        </p:spPr>
        <p:txBody>
          <a:bodyPr wrap="none" rtlCol="0">
            <a:spAutoFit/>
          </a:bodyPr>
          <a:p>
            <a:r>
              <a:rPr lang="zh-CN" altLang="en-US" sz="2000">
                <a:latin typeface="微软雅黑" panose="020B0503020204020204" pitchFamily="34" charset="-122"/>
                <a:ea typeface="微软雅黑" panose="020B0503020204020204" pitchFamily="34" charset="-122"/>
              </a:rPr>
              <a:t>技术因素</a:t>
            </a:r>
            <a:endParaRPr lang="zh-CN" altLang="en-US" sz="2000">
              <a:latin typeface="微软雅黑" panose="020B0503020204020204" pitchFamily="34" charset="-122"/>
              <a:ea typeface="微软雅黑" panose="020B0503020204020204" pitchFamily="34" charset="-122"/>
            </a:endParaRPr>
          </a:p>
        </p:txBody>
      </p:sp>
      <p:sp>
        <p:nvSpPr>
          <p:cNvPr id="10" name="文本框 9"/>
          <p:cNvSpPr txBox="1"/>
          <p:nvPr/>
        </p:nvSpPr>
        <p:spPr>
          <a:xfrm>
            <a:off x="3668395" y="759460"/>
            <a:ext cx="1815465" cy="398780"/>
          </a:xfrm>
          <a:prstGeom prst="rect">
            <a:avLst/>
          </a:prstGeom>
          <a:noFill/>
        </p:spPr>
        <p:txBody>
          <a:bodyPr wrap="none" rtlCol="0">
            <a:spAutoFit/>
          </a:bodyPr>
          <a:p>
            <a:r>
              <a:rPr lang="zh-CN" altLang="en-US" sz="2000">
                <a:latin typeface="微软雅黑" panose="020B0503020204020204" pitchFamily="34" charset="-122"/>
                <a:ea typeface="微软雅黑" panose="020B0503020204020204" pitchFamily="34" charset="-122"/>
              </a:rPr>
              <a:t>个人</a:t>
            </a:r>
            <a:r>
              <a:rPr lang="en-US" altLang="zh-CN" sz="2000">
                <a:latin typeface="微软雅黑" panose="020B0503020204020204" pitchFamily="34" charset="-122"/>
                <a:ea typeface="微软雅黑" panose="020B0503020204020204" pitchFamily="34" charset="-122"/>
              </a:rPr>
              <a:t>/</a:t>
            </a:r>
            <a:r>
              <a:rPr lang="zh-CN" altLang="en-US" sz="2000">
                <a:latin typeface="微软雅黑" panose="020B0503020204020204" pitchFamily="34" charset="-122"/>
                <a:ea typeface="微软雅黑" panose="020B0503020204020204" pitchFamily="34" charset="-122"/>
              </a:rPr>
              <a:t>组织因素</a:t>
            </a:r>
            <a:endParaRPr lang="zh-CN" altLang="en-US" sz="2000">
              <a:latin typeface="微软雅黑" panose="020B0503020204020204" pitchFamily="34" charset="-122"/>
              <a:ea typeface="微软雅黑" panose="020B0503020204020204" pitchFamily="34" charset="-122"/>
            </a:endParaRPr>
          </a:p>
        </p:txBody>
      </p:sp>
      <p:sp>
        <p:nvSpPr>
          <p:cNvPr id="11" name="文本框 10"/>
          <p:cNvSpPr txBox="1"/>
          <p:nvPr/>
        </p:nvSpPr>
        <p:spPr>
          <a:xfrm>
            <a:off x="6668770" y="795655"/>
            <a:ext cx="1706880" cy="398780"/>
          </a:xfrm>
          <a:prstGeom prst="rect">
            <a:avLst/>
          </a:prstGeom>
          <a:noFill/>
        </p:spPr>
        <p:txBody>
          <a:bodyPr wrap="none" rtlCol="0">
            <a:spAutoFit/>
          </a:bodyPr>
          <a:p>
            <a:r>
              <a:rPr lang="zh-CN" sz="2000">
                <a:latin typeface="微软雅黑" panose="020B0503020204020204" pitchFamily="34" charset="-122"/>
                <a:ea typeface="微软雅黑" panose="020B0503020204020204" pitchFamily="34" charset="-122"/>
              </a:rPr>
              <a:t>流程制度</a:t>
            </a:r>
            <a:r>
              <a:rPr lang="zh-CN" altLang="en-US" sz="2000">
                <a:latin typeface="微软雅黑" panose="020B0503020204020204" pitchFamily="34" charset="-122"/>
                <a:ea typeface="微软雅黑" panose="020B0503020204020204" pitchFamily="34" charset="-122"/>
              </a:rPr>
              <a:t>因素</a:t>
            </a:r>
            <a:endParaRPr lang="zh-CN" altLang="en-US" sz="2000">
              <a:latin typeface="微软雅黑" panose="020B0503020204020204" pitchFamily="34" charset="-122"/>
              <a:ea typeface="微软雅黑" panose="020B0503020204020204" pitchFamily="34" charset="-122"/>
            </a:endParaRPr>
          </a:p>
        </p:txBody>
      </p:sp>
      <p:sp>
        <p:nvSpPr>
          <p:cNvPr id="12" name="文本框 11"/>
          <p:cNvSpPr txBox="1"/>
          <p:nvPr/>
        </p:nvSpPr>
        <p:spPr>
          <a:xfrm>
            <a:off x="9549765" y="759460"/>
            <a:ext cx="1198880" cy="398780"/>
          </a:xfrm>
          <a:prstGeom prst="rect">
            <a:avLst/>
          </a:prstGeom>
          <a:noFill/>
        </p:spPr>
        <p:txBody>
          <a:bodyPr wrap="none" rtlCol="0">
            <a:spAutoFit/>
          </a:bodyPr>
          <a:p>
            <a:r>
              <a:rPr lang="zh-CN" sz="2000">
                <a:latin typeface="微软雅黑" panose="020B0503020204020204" pitchFamily="34" charset="-122"/>
                <a:ea typeface="微软雅黑" panose="020B0503020204020204" pitchFamily="34" charset="-122"/>
              </a:rPr>
              <a:t>执行</a:t>
            </a:r>
            <a:r>
              <a:rPr lang="zh-CN" altLang="en-US" sz="2000">
                <a:latin typeface="微软雅黑" panose="020B0503020204020204" pitchFamily="34" charset="-122"/>
                <a:ea typeface="微软雅黑" panose="020B0503020204020204" pitchFamily="34" charset="-122"/>
              </a:rPr>
              <a:t>因素</a:t>
            </a:r>
            <a:endParaRPr lang="zh-CN" altLang="en-US" sz="2000">
              <a:latin typeface="微软雅黑" panose="020B0503020204020204" pitchFamily="34" charset="-122"/>
              <a:ea typeface="微软雅黑" panose="020B0503020204020204" pitchFamily="34" charset="-122"/>
            </a:endParaRPr>
          </a:p>
        </p:txBody>
      </p:sp>
      <p:sp>
        <p:nvSpPr>
          <p:cNvPr id="13" name="文本框 12"/>
          <p:cNvSpPr txBox="1"/>
          <p:nvPr/>
        </p:nvSpPr>
        <p:spPr>
          <a:xfrm>
            <a:off x="3315970" y="3379470"/>
            <a:ext cx="2983230" cy="2059940"/>
          </a:xfrm>
          <a:prstGeom prst="rect">
            <a:avLst/>
          </a:prstGeom>
          <a:noFill/>
        </p:spPr>
        <p:txBody>
          <a:bodyPr wrap="square" rtlCol="0">
            <a:spAutoFit/>
          </a:bodyPr>
          <a:p>
            <a:pPr marL="285750" indent="-285750">
              <a:lnSpc>
                <a:spcPct val="160000"/>
              </a:lnSpc>
              <a:buFont typeface="Wingdings" panose="05000000000000000000" charset="0"/>
              <a:buChar char="l"/>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人力资源分配</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角色</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职责</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sz="1600">
                <a:latin typeface="微软雅黑" panose="020B0503020204020204" pitchFamily="34" charset="-122"/>
                <a:ea typeface="微软雅黑" panose="020B0503020204020204" pitchFamily="34" charset="-122"/>
                <a:cs typeface="微软雅黑" panose="020B0503020204020204" pitchFamily="34" charset="-122"/>
              </a:rPr>
              <a:t>个人技能</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培训</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个人</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组织经验</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sz="1600">
                <a:latin typeface="微软雅黑" panose="020B0503020204020204" pitchFamily="34" charset="-122"/>
                <a:ea typeface="微软雅黑" panose="020B0503020204020204" pitchFamily="34" charset="-122"/>
                <a:cs typeface="微软雅黑" panose="020B0503020204020204" pitchFamily="34" charset="-122"/>
              </a:rPr>
              <a:t>工作环境</a:t>
            </a:r>
            <a:endParaRPr lang="zh-CN"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文本框 13"/>
          <p:cNvSpPr txBox="1"/>
          <p:nvPr/>
        </p:nvSpPr>
        <p:spPr>
          <a:xfrm>
            <a:off x="6319520" y="3380105"/>
            <a:ext cx="2983230" cy="2059940"/>
          </a:xfrm>
          <a:prstGeom prst="rect">
            <a:avLst/>
          </a:prstGeom>
          <a:noFill/>
        </p:spPr>
        <p:txBody>
          <a:bodyPr wrap="square" rtlCol="0">
            <a:spAutoFit/>
          </a:bodyPr>
          <a:p>
            <a:pPr marL="285750" indent="-285750">
              <a:lnSpc>
                <a:spcPct val="160000"/>
              </a:lnSpc>
              <a:buFont typeface="Wingdings" panose="05000000000000000000" charset="0"/>
              <a:buChar char="l"/>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流程</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制度</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sz="1600">
                <a:latin typeface="微软雅黑" panose="020B0503020204020204" pitchFamily="34" charset="-122"/>
                <a:ea typeface="微软雅黑" panose="020B0503020204020204" pitchFamily="34" charset="-122"/>
                <a:cs typeface="微软雅黑" panose="020B0503020204020204" pitchFamily="34" charset="-122"/>
              </a:rPr>
              <a:t>指导书</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sz="1600">
                <a:latin typeface="微软雅黑" panose="020B0503020204020204" pitchFamily="34" charset="-122"/>
                <a:ea typeface="微软雅黑" panose="020B0503020204020204" pitchFamily="34" charset="-122"/>
                <a:cs typeface="微软雅黑" panose="020B0503020204020204" pitchFamily="34" charset="-122"/>
              </a:rPr>
              <a:t>模板</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sz="1600">
                <a:latin typeface="微软雅黑" panose="020B0503020204020204" pitchFamily="34" charset="-122"/>
                <a:ea typeface="微软雅黑" panose="020B0503020204020204" pitchFamily="34" charset="-122"/>
                <a:cs typeface="微软雅黑" panose="020B0503020204020204" pitchFamily="34" charset="-122"/>
              </a:rPr>
              <a:t>管理</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CheckList</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5" name="文本框 14"/>
          <p:cNvSpPr txBox="1"/>
          <p:nvPr/>
        </p:nvSpPr>
        <p:spPr>
          <a:xfrm>
            <a:off x="9043670" y="3371850"/>
            <a:ext cx="2203450" cy="1272540"/>
          </a:xfrm>
          <a:prstGeom prst="rect">
            <a:avLst/>
          </a:prstGeom>
          <a:noFill/>
        </p:spPr>
        <p:txBody>
          <a:bodyPr wrap="square" rtlCol="0">
            <a:spAutoFit/>
          </a:bodyPr>
          <a:p>
            <a:pPr marL="285750" indent="-285750">
              <a:lnSpc>
                <a:spcPct val="160000"/>
              </a:lnSpc>
              <a:buFont typeface="Wingdings" panose="05000000000000000000" charset="0"/>
              <a:buChar char="l"/>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沟通</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计划</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60000"/>
              </a:lnSpc>
              <a:buFont typeface="Wingdings" panose="05000000000000000000" charset="0"/>
              <a:buChar char="l"/>
            </a:pPr>
            <a:r>
              <a:rPr lang="zh-CN" sz="1600">
                <a:latin typeface="微软雅黑" panose="020B0503020204020204" pitchFamily="34" charset="-122"/>
                <a:ea typeface="微软雅黑" panose="020B0503020204020204" pitchFamily="34" charset="-122"/>
                <a:cs typeface="微软雅黑" panose="020B0503020204020204" pitchFamily="34" charset="-122"/>
              </a:rPr>
              <a:t>监控</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6" name="左大括号 15"/>
          <p:cNvSpPr/>
          <p:nvPr/>
        </p:nvSpPr>
        <p:spPr>
          <a:xfrm rot="16200000">
            <a:off x="1536065" y="4461510"/>
            <a:ext cx="214630" cy="2102485"/>
          </a:xfrm>
          <a:prstGeom prst="leftBrace">
            <a:avLst/>
          </a:prstGeom>
          <a:no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7" name="左大括号 16"/>
          <p:cNvSpPr/>
          <p:nvPr/>
        </p:nvSpPr>
        <p:spPr>
          <a:xfrm rot="16200000">
            <a:off x="7179945" y="1650365"/>
            <a:ext cx="214630" cy="7725410"/>
          </a:xfrm>
          <a:prstGeom prst="leftBrace">
            <a:avLst/>
          </a:prstGeom>
          <a:no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8" name="文本框 17"/>
          <p:cNvSpPr txBox="1"/>
          <p:nvPr/>
        </p:nvSpPr>
        <p:spPr>
          <a:xfrm>
            <a:off x="488315" y="5605145"/>
            <a:ext cx="2240280" cy="368300"/>
          </a:xfrm>
          <a:prstGeom prst="rect">
            <a:avLst/>
          </a:prstGeom>
          <a:noFill/>
        </p:spPr>
        <p:txBody>
          <a:bodyPr wrap="none" rtlCol="0">
            <a:spAutoFit/>
          </a:bodyPr>
          <a:p>
            <a:r>
              <a:rPr lang="zh-CN" altLang="en-US">
                <a:solidFill>
                  <a:srgbClr val="FF0000"/>
                </a:solidFill>
                <a:latin typeface="微软雅黑" panose="020B0503020204020204" pitchFamily="34" charset="-122"/>
                <a:ea typeface="微软雅黑" panose="020B0503020204020204" pitchFamily="34" charset="-122"/>
              </a:rPr>
              <a:t>技术根因的关注范围</a:t>
            </a:r>
            <a:endParaRPr lang="zh-CN" altLang="en-US">
              <a:solidFill>
                <a:srgbClr val="FF0000"/>
              </a:solidFill>
              <a:latin typeface="微软雅黑" panose="020B0503020204020204" pitchFamily="34" charset="-122"/>
              <a:ea typeface="微软雅黑" panose="020B0503020204020204" pitchFamily="34" charset="-122"/>
            </a:endParaRPr>
          </a:p>
        </p:txBody>
      </p:sp>
      <p:sp>
        <p:nvSpPr>
          <p:cNvPr id="19" name="文本框 18"/>
          <p:cNvSpPr txBox="1"/>
          <p:nvPr/>
        </p:nvSpPr>
        <p:spPr>
          <a:xfrm>
            <a:off x="6178550" y="5623560"/>
            <a:ext cx="2240280" cy="368300"/>
          </a:xfrm>
          <a:prstGeom prst="rect">
            <a:avLst/>
          </a:prstGeom>
          <a:noFill/>
        </p:spPr>
        <p:txBody>
          <a:bodyPr wrap="none" rtlCol="0">
            <a:spAutoFit/>
          </a:bodyPr>
          <a:p>
            <a:r>
              <a:rPr lang="zh-CN" altLang="en-US">
                <a:solidFill>
                  <a:srgbClr val="FF0000"/>
                </a:solidFill>
                <a:latin typeface="微软雅黑" panose="020B0503020204020204" pitchFamily="34" charset="-122"/>
                <a:ea typeface="微软雅黑" panose="020B0503020204020204" pitchFamily="34" charset="-122"/>
              </a:rPr>
              <a:t>管理根因的关注范围</a:t>
            </a:r>
            <a:endParaRPr lang="zh-CN" altLang="en-US">
              <a:solidFill>
                <a:srgbClr val="FF0000"/>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ppt_x"/>
                                          </p:val>
                                        </p:tav>
                                        <p:tav tm="100000">
                                          <p:val>
                                            <p:strVal val="#ppt_x"/>
                                          </p:val>
                                        </p:tav>
                                      </p:tavLst>
                                    </p:anim>
                                    <p:anim calcmode="lin" valueType="num">
                                      <p:cBhvr additive="base">
                                        <p:cTn id="22" dur="500" fill="hold"/>
                                        <p:tgtEl>
                                          <p:spTgt spid="1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additive="base">
                                        <p:cTn id="25" dur="500" fill="hold"/>
                                        <p:tgtEl>
                                          <p:spTgt spid="16"/>
                                        </p:tgtEl>
                                        <p:attrNameLst>
                                          <p:attrName>ppt_x</p:attrName>
                                        </p:attrNameLst>
                                      </p:cBhvr>
                                      <p:tavLst>
                                        <p:tav tm="0">
                                          <p:val>
                                            <p:strVal val="#ppt_x"/>
                                          </p:val>
                                        </p:tav>
                                        <p:tav tm="100000">
                                          <p:val>
                                            <p:strVal val="#ppt_x"/>
                                          </p:val>
                                        </p:tav>
                                      </p:tavLst>
                                    </p:anim>
                                    <p:anim calcmode="lin" valueType="num">
                                      <p:cBhvr additive="base">
                                        <p:cTn id="2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5"/>
                                        </p:tgtEl>
                                        <p:attrNameLst>
                                          <p:attrName>style.visibility</p:attrName>
                                        </p:attrNameLst>
                                      </p:cBhvr>
                                      <p:to>
                                        <p:strVal val="visible"/>
                                      </p:to>
                                    </p:set>
                                    <p:anim calcmode="lin" valueType="num">
                                      <p:cBhvr additive="base">
                                        <p:cTn id="35" dur="500" fill="hold"/>
                                        <p:tgtEl>
                                          <p:spTgt spid="5"/>
                                        </p:tgtEl>
                                        <p:attrNameLst>
                                          <p:attrName>ppt_x</p:attrName>
                                        </p:attrNameLst>
                                      </p:cBhvr>
                                      <p:tavLst>
                                        <p:tav tm="0">
                                          <p:val>
                                            <p:strVal val="#ppt_x"/>
                                          </p:val>
                                        </p:tav>
                                        <p:tav tm="100000">
                                          <p:val>
                                            <p:strVal val="#ppt_x"/>
                                          </p:val>
                                        </p:tav>
                                      </p:tavLst>
                                    </p:anim>
                                    <p:anim calcmode="lin" valueType="num">
                                      <p:cBhvr additive="base">
                                        <p:cTn id="36" dur="500" fill="hold"/>
                                        <p:tgtEl>
                                          <p:spTgt spid="5"/>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 calcmode="lin" valueType="num">
                                      <p:cBhvr additive="base">
                                        <p:cTn id="39" dur="500" fill="hold"/>
                                        <p:tgtEl>
                                          <p:spTgt spid="13"/>
                                        </p:tgtEl>
                                        <p:attrNameLst>
                                          <p:attrName>ppt_x</p:attrName>
                                        </p:attrNameLst>
                                      </p:cBhvr>
                                      <p:tavLst>
                                        <p:tav tm="0">
                                          <p:val>
                                            <p:strVal val="#ppt_x"/>
                                          </p:val>
                                        </p:tav>
                                        <p:tav tm="100000">
                                          <p:val>
                                            <p:strVal val="#ppt_x"/>
                                          </p:val>
                                        </p:tav>
                                      </p:tavLst>
                                    </p:anim>
                                    <p:anim calcmode="lin" valueType="num">
                                      <p:cBhvr additive="base">
                                        <p:cTn id="4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11"/>
                                        </p:tgtEl>
                                        <p:attrNameLst>
                                          <p:attrName>style.visibility</p:attrName>
                                        </p:attrNameLst>
                                      </p:cBhvr>
                                      <p:to>
                                        <p:strVal val="visible"/>
                                      </p:to>
                                    </p:set>
                                    <p:anim calcmode="lin" valueType="num">
                                      <p:cBhvr additive="base">
                                        <p:cTn id="45" dur="500" fill="hold"/>
                                        <p:tgtEl>
                                          <p:spTgt spid="11"/>
                                        </p:tgtEl>
                                        <p:attrNameLst>
                                          <p:attrName>ppt_x</p:attrName>
                                        </p:attrNameLst>
                                      </p:cBhvr>
                                      <p:tavLst>
                                        <p:tav tm="0">
                                          <p:val>
                                            <p:strVal val="#ppt_x"/>
                                          </p:val>
                                        </p:tav>
                                        <p:tav tm="100000">
                                          <p:val>
                                            <p:strVal val="#ppt_x"/>
                                          </p:val>
                                        </p:tav>
                                      </p:tavLst>
                                    </p:anim>
                                    <p:anim calcmode="lin" valueType="num">
                                      <p:cBhvr additive="base">
                                        <p:cTn id="46" dur="500" fill="hold"/>
                                        <p:tgtEl>
                                          <p:spTgt spid="11"/>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additive="base">
                                        <p:cTn id="49" dur="500" fill="hold"/>
                                        <p:tgtEl>
                                          <p:spTgt spid="6"/>
                                        </p:tgtEl>
                                        <p:attrNameLst>
                                          <p:attrName>ppt_x</p:attrName>
                                        </p:attrNameLst>
                                      </p:cBhvr>
                                      <p:tavLst>
                                        <p:tav tm="0">
                                          <p:val>
                                            <p:strVal val="#ppt_x"/>
                                          </p:val>
                                        </p:tav>
                                        <p:tav tm="100000">
                                          <p:val>
                                            <p:strVal val="#ppt_x"/>
                                          </p:val>
                                        </p:tav>
                                      </p:tavLst>
                                    </p:anim>
                                    <p:anim calcmode="lin" valueType="num">
                                      <p:cBhvr additive="base">
                                        <p:cTn id="50" dur="500" fill="hold"/>
                                        <p:tgtEl>
                                          <p:spTgt spid="6"/>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additive="base">
                                        <p:cTn id="53" dur="500" fill="hold"/>
                                        <p:tgtEl>
                                          <p:spTgt spid="14"/>
                                        </p:tgtEl>
                                        <p:attrNameLst>
                                          <p:attrName>ppt_x</p:attrName>
                                        </p:attrNameLst>
                                      </p:cBhvr>
                                      <p:tavLst>
                                        <p:tav tm="0">
                                          <p:val>
                                            <p:strVal val="#ppt_x"/>
                                          </p:val>
                                        </p:tav>
                                        <p:tav tm="100000">
                                          <p:val>
                                            <p:strVal val="#ppt_x"/>
                                          </p:val>
                                        </p:tav>
                                      </p:tavLst>
                                    </p:anim>
                                    <p:anim calcmode="lin" valueType="num">
                                      <p:cBhvr additive="base">
                                        <p:cTn id="5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12"/>
                                        </p:tgtEl>
                                        <p:attrNameLst>
                                          <p:attrName>style.visibility</p:attrName>
                                        </p:attrNameLst>
                                      </p:cBhvr>
                                      <p:to>
                                        <p:strVal val="visible"/>
                                      </p:to>
                                    </p:set>
                                    <p:anim calcmode="lin" valueType="num">
                                      <p:cBhvr additive="base">
                                        <p:cTn id="59" dur="500" fill="hold"/>
                                        <p:tgtEl>
                                          <p:spTgt spid="12"/>
                                        </p:tgtEl>
                                        <p:attrNameLst>
                                          <p:attrName>ppt_x</p:attrName>
                                        </p:attrNameLst>
                                      </p:cBhvr>
                                      <p:tavLst>
                                        <p:tav tm="0">
                                          <p:val>
                                            <p:strVal val="#ppt_x"/>
                                          </p:val>
                                        </p:tav>
                                        <p:tav tm="100000">
                                          <p:val>
                                            <p:strVal val="#ppt_x"/>
                                          </p:val>
                                        </p:tav>
                                      </p:tavLst>
                                    </p:anim>
                                    <p:anim calcmode="lin" valueType="num">
                                      <p:cBhvr additive="base">
                                        <p:cTn id="60" dur="500" fill="hold"/>
                                        <p:tgtEl>
                                          <p:spTgt spid="12"/>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7"/>
                                        </p:tgtEl>
                                        <p:attrNameLst>
                                          <p:attrName>style.visibility</p:attrName>
                                        </p:attrNameLst>
                                      </p:cBhvr>
                                      <p:to>
                                        <p:strVal val="visible"/>
                                      </p:to>
                                    </p:set>
                                    <p:anim calcmode="lin" valueType="num">
                                      <p:cBhvr additive="base">
                                        <p:cTn id="63" dur="500" fill="hold"/>
                                        <p:tgtEl>
                                          <p:spTgt spid="7"/>
                                        </p:tgtEl>
                                        <p:attrNameLst>
                                          <p:attrName>ppt_x</p:attrName>
                                        </p:attrNameLst>
                                      </p:cBhvr>
                                      <p:tavLst>
                                        <p:tav tm="0">
                                          <p:val>
                                            <p:strVal val="#ppt_x"/>
                                          </p:val>
                                        </p:tav>
                                        <p:tav tm="100000">
                                          <p:val>
                                            <p:strVal val="#ppt_x"/>
                                          </p:val>
                                        </p:tav>
                                      </p:tavLst>
                                    </p:anim>
                                    <p:anim calcmode="lin" valueType="num">
                                      <p:cBhvr additive="base">
                                        <p:cTn id="64" dur="500" fill="hold"/>
                                        <p:tgtEl>
                                          <p:spTgt spid="7"/>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500" fill="hold"/>
                                        <p:tgtEl>
                                          <p:spTgt spid="15"/>
                                        </p:tgtEl>
                                        <p:attrNameLst>
                                          <p:attrName>ppt_x</p:attrName>
                                        </p:attrNameLst>
                                      </p:cBhvr>
                                      <p:tavLst>
                                        <p:tav tm="0">
                                          <p:val>
                                            <p:strVal val="#ppt_x"/>
                                          </p:val>
                                        </p:tav>
                                        <p:tav tm="100000">
                                          <p:val>
                                            <p:strVal val="#ppt_x"/>
                                          </p:val>
                                        </p:tav>
                                      </p:tavLst>
                                    </p:anim>
                                    <p:anim calcmode="lin" valueType="num">
                                      <p:cBhvr additive="base">
                                        <p:cTn id="6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17"/>
                                        </p:tgtEl>
                                        <p:attrNameLst>
                                          <p:attrName>style.visibility</p:attrName>
                                        </p:attrNameLst>
                                      </p:cBhvr>
                                      <p:to>
                                        <p:strVal val="visible"/>
                                      </p:to>
                                    </p:set>
                                    <p:anim calcmode="lin" valueType="num">
                                      <p:cBhvr additive="base">
                                        <p:cTn id="73" dur="500" fill="hold"/>
                                        <p:tgtEl>
                                          <p:spTgt spid="17"/>
                                        </p:tgtEl>
                                        <p:attrNameLst>
                                          <p:attrName>ppt_x</p:attrName>
                                        </p:attrNameLst>
                                      </p:cBhvr>
                                      <p:tavLst>
                                        <p:tav tm="0">
                                          <p:val>
                                            <p:strVal val="#ppt_x"/>
                                          </p:val>
                                        </p:tav>
                                        <p:tav tm="100000">
                                          <p:val>
                                            <p:strVal val="#ppt_x"/>
                                          </p:val>
                                        </p:tav>
                                      </p:tavLst>
                                    </p:anim>
                                    <p:anim calcmode="lin" valueType="num">
                                      <p:cBhvr additive="base">
                                        <p:cTn id="74" dur="500" fill="hold"/>
                                        <p:tgtEl>
                                          <p:spTgt spid="17"/>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19"/>
                                        </p:tgtEl>
                                        <p:attrNameLst>
                                          <p:attrName>style.visibility</p:attrName>
                                        </p:attrNameLst>
                                      </p:cBhvr>
                                      <p:to>
                                        <p:strVal val="visible"/>
                                      </p:to>
                                    </p:set>
                                    <p:anim calcmode="lin" valueType="num">
                                      <p:cBhvr additive="base">
                                        <p:cTn id="77" dur="500" fill="hold"/>
                                        <p:tgtEl>
                                          <p:spTgt spid="19"/>
                                        </p:tgtEl>
                                        <p:attrNameLst>
                                          <p:attrName>ppt_x</p:attrName>
                                        </p:attrNameLst>
                                      </p:cBhvr>
                                      <p:tavLst>
                                        <p:tav tm="0">
                                          <p:val>
                                            <p:strVal val="#ppt_x"/>
                                          </p:val>
                                        </p:tav>
                                        <p:tav tm="100000">
                                          <p:val>
                                            <p:strVal val="#ppt_x"/>
                                          </p:val>
                                        </p:tav>
                                      </p:tavLst>
                                    </p:anim>
                                    <p:anim calcmode="lin" valueType="num">
                                      <p:cBhvr additive="base">
                                        <p:cTn id="7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2" presetClass="entr" presetSubtype="4" fill="hold" grpId="0" nodeType="clickEffect">
                                  <p:stCondLst>
                                    <p:cond delay="0"/>
                                  </p:stCondLst>
                                  <p:childTnLst>
                                    <p:set>
                                      <p:cBhvr>
                                        <p:cTn id="82" dur="1" fill="hold">
                                          <p:stCondLst>
                                            <p:cond delay="0"/>
                                          </p:stCondLst>
                                        </p:cTn>
                                        <p:tgtEl>
                                          <p:spTgt spid="2"/>
                                        </p:tgtEl>
                                        <p:attrNameLst>
                                          <p:attrName>style.visibility</p:attrName>
                                        </p:attrNameLst>
                                      </p:cBhvr>
                                      <p:to>
                                        <p:strVal val="visible"/>
                                      </p:to>
                                    </p:set>
                                    <p:anim calcmode="lin" valueType="num">
                                      <p:cBhvr additive="base">
                                        <p:cTn id="83" dur="500" fill="hold"/>
                                        <p:tgtEl>
                                          <p:spTgt spid="2"/>
                                        </p:tgtEl>
                                        <p:attrNameLst>
                                          <p:attrName>ppt_x</p:attrName>
                                        </p:attrNameLst>
                                      </p:cBhvr>
                                      <p:tavLst>
                                        <p:tav tm="0">
                                          <p:val>
                                            <p:strVal val="#ppt_x"/>
                                          </p:val>
                                        </p:tav>
                                        <p:tav tm="100000">
                                          <p:val>
                                            <p:strVal val="#ppt_x"/>
                                          </p:val>
                                        </p:tav>
                                      </p:tavLst>
                                    </p:anim>
                                    <p:anim calcmode="lin" valueType="num">
                                      <p:cBhvr additive="base">
                                        <p:cTn id="84" dur="500" fill="hold"/>
                                        <p:tgtEl>
                                          <p:spTgt spid="2"/>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3"/>
                                        </p:tgtEl>
                                        <p:attrNameLst>
                                          <p:attrName>style.visibility</p:attrName>
                                        </p:attrNameLst>
                                      </p:cBhvr>
                                      <p:to>
                                        <p:strVal val="visible"/>
                                      </p:to>
                                    </p:set>
                                    <p:anim calcmode="lin" valueType="num">
                                      <p:cBhvr additive="base">
                                        <p:cTn id="87" dur="500" fill="hold"/>
                                        <p:tgtEl>
                                          <p:spTgt spid="3"/>
                                        </p:tgtEl>
                                        <p:attrNameLst>
                                          <p:attrName>ppt_x</p:attrName>
                                        </p:attrNameLst>
                                      </p:cBhvr>
                                      <p:tavLst>
                                        <p:tav tm="0">
                                          <p:val>
                                            <p:strVal val="#ppt_x"/>
                                          </p:val>
                                        </p:tav>
                                        <p:tav tm="100000">
                                          <p:val>
                                            <p:strVal val="#ppt_x"/>
                                          </p:val>
                                        </p:tav>
                                      </p:tavLst>
                                    </p:anim>
                                    <p:anim calcmode="lin" valueType="num">
                                      <p:cBhvr additive="base">
                                        <p:cTn id="8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8" grpId="0"/>
      <p:bldP spid="9" grpId="1"/>
      <p:bldP spid="8" grpId="1"/>
      <p:bldP spid="18" grpId="0"/>
      <p:bldP spid="18" grpId="1"/>
      <p:bldP spid="10" grpId="0"/>
      <p:bldP spid="13" grpId="0"/>
      <p:bldP spid="10" grpId="1"/>
      <p:bldP spid="13" grpId="1"/>
      <p:bldP spid="11" grpId="0"/>
      <p:bldP spid="14" grpId="0"/>
      <p:bldP spid="11" grpId="1"/>
      <p:bldP spid="14" grpId="1"/>
      <p:bldP spid="12" grpId="0"/>
      <p:bldP spid="15" grpId="0"/>
      <p:bldP spid="12" grpId="1"/>
      <p:bldP spid="15" grpId="1"/>
      <p:bldP spid="17" grpId="0" animBg="1"/>
      <p:bldP spid="19" grpId="0"/>
      <p:bldP spid="17" grpId="1" animBg="1"/>
      <p:bldP spid="19" grpId="1"/>
      <p:bldP spid="2" grpId="0"/>
      <p:bldP spid="3" grpId="0"/>
      <p:bldP spid="2" grpId="1"/>
      <p:bldP spid="3" grpId="1"/>
      <p:bldP spid="16" grpId="0" animBg="1"/>
      <p:bldP spid="16"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5" name="矩形 114"/>
          <p:cNvSpPr/>
          <p:nvPr/>
        </p:nvSpPr>
        <p:spPr>
          <a:xfrm>
            <a:off x="7770495" y="864870"/>
            <a:ext cx="3627120" cy="5588000"/>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14" name="矩形 113"/>
          <p:cNvSpPr/>
          <p:nvPr/>
        </p:nvSpPr>
        <p:spPr>
          <a:xfrm>
            <a:off x="3804920" y="864870"/>
            <a:ext cx="3492500" cy="5588000"/>
          </a:xfrm>
          <a:prstGeom prst="rect">
            <a:avLst/>
          </a:prstGeom>
          <a:solidFill>
            <a:schemeClr val="bg2"/>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13" name="矩形 112"/>
          <p:cNvSpPr/>
          <p:nvPr/>
        </p:nvSpPr>
        <p:spPr>
          <a:xfrm>
            <a:off x="33020" y="864870"/>
            <a:ext cx="3492500" cy="55880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4337" name="文本框 1"/>
          <p:cNvSpPr/>
          <p:nvPr/>
        </p:nvSpPr>
        <p:spPr>
          <a:xfrm>
            <a:off x="0" y="0"/>
            <a:ext cx="219964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根因分析</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8</a:t>
            </a:r>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步曲</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6" name="文本框 5"/>
          <p:cNvSpPr txBox="1"/>
          <p:nvPr/>
        </p:nvSpPr>
        <p:spPr>
          <a:xfrm>
            <a:off x="107315" y="937895"/>
            <a:ext cx="3231515" cy="337185"/>
          </a:xfrm>
          <a:prstGeom prst="rect">
            <a:avLst/>
          </a:prstGeom>
          <a:noFill/>
          <a:ln>
            <a:solidFill>
              <a:schemeClr val="accent1"/>
            </a:solidFill>
          </a:ln>
        </p:spPr>
        <p:txBody>
          <a:bodyPr wrap="square" rtlCol="0">
            <a:spAutoFit/>
          </a:bodyPr>
          <a:p>
            <a:pPr algn="ctr"/>
            <a:r>
              <a:rPr lang="zh-CN" altLang="en-US" sz="1600">
                <a:latin typeface="微软雅黑" panose="020B0503020204020204" pitchFamily="34" charset="-122"/>
                <a:ea typeface="微软雅黑" panose="020B0503020204020204" pitchFamily="34" charset="-122"/>
              </a:rPr>
              <a:t>问题过程回放</a:t>
            </a:r>
            <a:endParaRPr lang="zh-CN" altLang="en-US" sz="1600">
              <a:latin typeface="微软雅黑" panose="020B0503020204020204" pitchFamily="34" charset="-122"/>
              <a:ea typeface="微软雅黑" panose="020B0503020204020204" pitchFamily="34" charset="-122"/>
            </a:endParaRPr>
          </a:p>
        </p:txBody>
      </p:sp>
      <p:sp>
        <p:nvSpPr>
          <p:cNvPr id="7" name="文本框 6"/>
          <p:cNvSpPr txBox="1"/>
          <p:nvPr/>
        </p:nvSpPr>
        <p:spPr>
          <a:xfrm>
            <a:off x="107315" y="1636395"/>
            <a:ext cx="3230880" cy="337185"/>
          </a:xfrm>
          <a:prstGeom prst="rect">
            <a:avLst/>
          </a:prstGeom>
          <a:noFill/>
          <a:ln>
            <a:solidFill>
              <a:schemeClr val="accent1"/>
            </a:solidFill>
          </a:ln>
        </p:spPr>
        <p:txBody>
          <a:bodyPr wrap="none" rtlCol="0">
            <a:spAutoFit/>
          </a:bodyPr>
          <a:p>
            <a:r>
              <a:rPr lang="zh-CN" altLang="en-US" sz="1600">
                <a:latin typeface="微软雅黑" panose="020B0503020204020204" pitchFamily="34" charset="-122"/>
                <a:ea typeface="微软雅黑" panose="020B0503020204020204" pitchFamily="34" charset="-122"/>
              </a:rPr>
              <a:t>问题是从哪个环节和交付件引入的</a:t>
            </a:r>
            <a:endParaRPr lang="zh-CN" altLang="en-US" sz="1600">
              <a:latin typeface="微软雅黑" panose="020B0503020204020204" pitchFamily="34" charset="-122"/>
              <a:ea typeface="微软雅黑" panose="020B0503020204020204" pitchFamily="34" charset="-122"/>
            </a:endParaRPr>
          </a:p>
        </p:txBody>
      </p:sp>
      <p:sp>
        <p:nvSpPr>
          <p:cNvPr id="8" name="文本框 7"/>
          <p:cNvSpPr txBox="1"/>
          <p:nvPr/>
        </p:nvSpPr>
        <p:spPr>
          <a:xfrm>
            <a:off x="107315" y="2472055"/>
            <a:ext cx="3230880" cy="337185"/>
          </a:xfrm>
          <a:prstGeom prst="rect">
            <a:avLst/>
          </a:prstGeom>
          <a:noFill/>
          <a:ln>
            <a:solidFill>
              <a:schemeClr val="accent1"/>
            </a:solidFill>
          </a:ln>
        </p:spPr>
        <p:txBody>
          <a:bodyPr wrap="square" rtlCol="0">
            <a:spAutoFit/>
          </a:bodyPr>
          <a:p>
            <a:pPr algn="ctr"/>
            <a:r>
              <a:rPr lang="zh-CN" altLang="en-US" sz="1600" b="1">
                <a:solidFill>
                  <a:srgbClr val="0601C0"/>
                </a:solidFill>
                <a:latin typeface="微软雅黑" panose="020B0503020204020204" pitchFamily="34" charset="-122"/>
                <a:ea typeface="微软雅黑" panose="020B0503020204020204" pitchFamily="34" charset="-122"/>
              </a:rPr>
              <a:t>引入点</a:t>
            </a:r>
            <a:r>
              <a:rPr lang="zh-CN" altLang="en-US" sz="1600">
                <a:latin typeface="微软雅黑" panose="020B0503020204020204" pitchFamily="34" charset="-122"/>
                <a:ea typeface="微软雅黑" panose="020B0503020204020204" pitchFamily="34" charset="-122"/>
              </a:rPr>
              <a:t>存在什么问题</a:t>
            </a:r>
            <a:endParaRPr lang="zh-CN" altLang="en-US" sz="1600">
              <a:latin typeface="微软雅黑" panose="020B0503020204020204" pitchFamily="34" charset="-122"/>
              <a:ea typeface="微软雅黑" panose="020B0503020204020204" pitchFamily="34" charset="-122"/>
            </a:endParaRPr>
          </a:p>
        </p:txBody>
      </p:sp>
      <p:sp>
        <p:nvSpPr>
          <p:cNvPr id="12" name="文本框 11"/>
          <p:cNvSpPr txBox="1"/>
          <p:nvPr/>
        </p:nvSpPr>
        <p:spPr>
          <a:xfrm>
            <a:off x="107315" y="3168650"/>
            <a:ext cx="3230880" cy="337185"/>
          </a:xfrm>
          <a:prstGeom prst="rect">
            <a:avLst/>
          </a:prstGeom>
          <a:noFill/>
          <a:ln>
            <a:solidFill>
              <a:schemeClr val="accent1"/>
            </a:solidFill>
          </a:ln>
        </p:spPr>
        <p:txBody>
          <a:bodyPr wrap="square" rtlCol="0">
            <a:spAutoFit/>
          </a:bodyPr>
          <a:p>
            <a:pPr algn="ctr"/>
            <a:r>
              <a:rPr lang="zh-CN" altLang="en-US" sz="1600">
                <a:latin typeface="微软雅黑" panose="020B0503020204020204" pitchFamily="34" charset="-122"/>
                <a:ea typeface="微软雅黑" panose="020B0503020204020204" pitchFamily="34" charset="-122"/>
              </a:rPr>
              <a:t>这个问题可以在哪里被发现</a:t>
            </a:r>
            <a:endParaRPr lang="zh-CN" altLang="en-US" sz="1600">
              <a:latin typeface="微软雅黑" panose="020B0503020204020204" pitchFamily="34" charset="-122"/>
              <a:ea typeface="微软雅黑" panose="020B0503020204020204" pitchFamily="34" charset="-122"/>
            </a:endParaRPr>
          </a:p>
        </p:txBody>
      </p:sp>
      <p:sp>
        <p:nvSpPr>
          <p:cNvPr id="17" name="文本框 16"/>
          <p:cNvSpPr txBox="1"/>
          <p:nvPr/>
        </p:nvSpPr>
        <p:spPr>
          <a:xfrm>
            <a:off x="107315" y="3865245"/>
            <a:ext cx="3230880" cy="337185"/>
          </a:xfrm>
          <a:prstGeom prst="rect">
            <a:avLst/>
          </a:prstGeom>
          <a:noFill/>
          <a:ln>
            <a:solidFill>
              <a:schemeClr val="accent1"/>
            </a:solidFill>
          </a:ln>
        </p:spPr>
        <p:txBody>
          <a:bodyPr wrap="square" rtlCol="0">
            <a:spAutoFit/>
          </a:bodyPr>
          <a:p>
            <a:pPr algn="ctr"/>
            <a:r>
              <a:rPr lang="zh-CN" altLang="en-US" sz="1600" b="1">
                <a:solidFill>
                  <a:srgbClr val="0601C0"/>
                </a:solidFill>
                <a:latin typeface="微软雅黑" panose="020B0503020204020204" pitchFamily="34" charset="-122"/>
                <a:ea typeface="微软雅黑" panose="020B0503020204020204" pitchFamily="34" charset="-122"/>
              </a:rPr>
              <a:t>控制点</a:t>
            </a:r>
            <a:r>
              <a:rPr lang="zh-CN" altLang="en-US" sz="1600">
                <a:latin typeface="微软雅黑" panose="020B0503020204020204" pitchFamily="34" charset="-122"/>
                <a:ea typeface="微软雅黑" panose="020B0503020204020204" pitchFamily="34" charset="-122"/>
              </a:rPr>
              <a:t>存在什么问题</a:t>
            </a:r>
            <a:endParaRPr lang="zh-CN" altLang="en-US" sz="1600">
              <a:latin typeface="微软雅黑" panose="020B0503020204020204" pitchFamily="34" charset="-122"/>
              <a:ea typeface="微软雅黑" panose="020B0503020204020204" pitchFamily="34" charset="-122"/>
            </a:endParaRPr>
          </a:p>
        </p:txBody>
      </p:sp>
      <p:sp>
        <p:nvSpPr>
          <p:cNvPr id="18" name="文本框 17"/>
          <p:cNvSpPr txBox="1"/>
          <p:nvPr/>
        </p:nvSpPr>
        <p:spPr>
          <a:xfrm>
            <a:off x="107950" y="4632325"/>
            <a:ext cx="3230880" cy="583565"/>
          </a:xfrm>
          <a:prstGeom prst="rect">
            <a:avLst/>
          </a:prstGeom>
          <a:noFill/>
          <a:ln>
            <a:solidFill>
              <a:schemeClr val="accent1"/>
            </a:solidFill>
          </a:ln>
        </p:spPr>
        <p:txBody>
          <a:bodyPr wrap="square" rtlCol="0">
            <a:spAutoFit/>
          </a:bodyPr>
          <a:p>
            <a:pPr algn="ctr"/>
            <a:r>
              <a:rPr lang="zh-CN" altLang="en-US" sz="1600">
                <a:solidFill>
                  <a:schemeClr val="tx1"/>
                </a:solidFill>
                <a:latin typeface="微软雅黑" panose="020B0503020204020204" pitchFamily="34" charset="-122"/>
                <a:ea typeface="微软雅黑" panose="020B0503020204020204" pitchFamily="34" charset="-122"/>
              </a:rPr>
              <a:t>找到的根因是否是关键的、可改进的，并能防止问题重犯</a:t>
            </a: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107315" y="5417185"/>
            <a:ext cx="3230880" cy="337185"/>
          </a:xfrm>
          <a:prstGeom prst="rect">
            <a:avLst/>
          </a:prstGeom>
          <a:noFill/>
          <a:ln>
            <a:solidFill>
              <a:schemeClr val="accent1"/>
            </a:solidFill>
          </a:ln>
        </p:spPr>
        <p:txBody>
          <a:bodyPr wrap="square" rtlCol="0">
            <a:spAutoFit/>
          </a:bodyPr>
          <a:p>
            <a:pPr algn="ctr"/>
            <a:r>
              <a:rPr lang="zh-CN" altLang="en-US" sz="1600">
                <a:solidFill>
                  <a:schemeClr val="tx1"/>
                </a:solidFill>
                <a:latin typeface="微软雅黑" panose="020B0503020204020204" pitchFamily="34" charset="-122"/>
                <a:ea typeface="微软雅黑" panose="020B0503020204020204" pitchFamily="34" charset="-122"/>
              </a:rPr>
              <a:t>如何对当前问题清零</a:t>
            </a: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107950" y="6059805"/>
            <a:ext cx="3230880" cy="337185"/>
          </a:xfrm>
          <a:prstGeom prst="rect">
            <a:avLst/>
          </a:prstGeom>
          <a:noFill/>
          <a:ln>
            <a:solidFill>
              <a:schemeClr val="accent1"/>
            </a:solidFill>
          </a:ln>
        </p:spPr>
        <p:txBody>
          <a:bodyPr wrap="square" rtlCol="0">
            <a:spAutoFit/>
          </a:bodyPr>
          <a:p>
            <a:pPr algn="ctr"/>
            <a:r>
              <a:rPr lang="zh-CN" altLang="en-US" sz="1600">
                <a:solidFill>
                  <a:schemeClr val="tx1"/>
                </a:solidFill>
                <a:latin typeface="微软雅黑" panose="020B0503020204020204" pitchFamily="34" charset="-122"/>
                <a:ea typeface="微软雅黑" panose="020B0503020204020204" pitchFamily="34" charset="-122"/>
              </a:rPr>
              <a:t>如何</a:t>
            </a:r>
            <a:r>
              <a:rPr lang="zh-CN" altLang="en-US" sz="1600" b="1">
                <a:solidFill>
                  <a:srgbClr val="0601C0"/>
                </a:solidFill>
                <a:latin typeface="微软雅黑" panose="020B0503020204020204" pitchFamily="34" charset="-122"/>
                <a:ea typeface="微软雅黑" panose="020B0503020204020204" pitchFamily="34" charset="-122"/>
              </a:rPr>
              <a:t>预防</a:t>
            </a:r>
            <a:r>
              <a:rPr lang="zh-CN" altLang="en-US" sz="1600">
                <a:solidFill>
                  <a:schemeClr val="tx1"/>
                </a:solidFill>
                <a:latin typeface="微软雅黑" panose="020B0503020204020204" pitchFamily="34" charset="-122"/>
                <a:ea typeface="微软雅黑" panose="020B0503020204020204" pitchFamily="34" charset="-122"/>
              </a:rPr>
              <a:t>这类的</a:t>
            </a:r>
            <a:r>
              <a:rPr lang="zh-CN" altLang="en-US" sz="1600">
                <a:solidFill>
                  <a:schemeClr val="tx1"/>
                </a:solidFill>
                <a:latin typeface="微软雅黑" panose="020B0503020204020204" pitchFamily="34" charset="-122"/>
                <a:ea typeface="微软雅黑" panose="020B0503020204020204" pitchFamily="34" charset="-122"/>
              </a:rPr>
              <a:t>问题</a:t>
            </a: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3937000" y="937895"/>
            <a:ext cx="3231515" cy="337185"/>
          </a:xfrm>
          <a:prstGeom prst="rect">
            <a:avLst/>
          </a:prstGeom>
          <a:noFill/>
          <a:ln>
            <a:solidFill>
              <a:schemeClr val="accent1"/>
            </a:solidFill>
            <a:prstDash val="dash"/>
          </a:ln>
        </p:spPr>
        <p:txBody>
          <a:bodyPr wrap="square" rtlCol="0">
            <a:spAutoFit/>
          </a:bodyPr>
          <a:p>
            <a:pPr algn="ctr"/>
            <a:r>
              <a:rPr lang="zh-CN" altLang="en-US" sz="1600">
                <a:latin typeface="微软雅黑" panose="020B0503020204020204" pitchFamily="34" charset="-122"/>
                <a:ea typeface="微软雅黑" panose="020B0503020204020204" pitchFamily="34" charset="-122"/>
              </a:rPr>
              <a:t>问题过程回放</a:t>
            </a:r>
            <a:endParaRPr lang="zh-CN" altLang="en-US" sz="1600">
              <a:latin typeface="微软雅黑" panose="020B0503020204020204" pitchFamily="34" charset="-122"/>
              <a:ea typeface="微软雅黑" panose="020B0503020204020204" pitchFamily="34" charset="-122"/>
            </a:endParaRPr>
          </a:p>
        </p:txBody>
      </p:sp>
      <p:sp>
        <p:nvSpPr>
          <p:cNvPr id="50" name="文本框 49"/>
          <p:cNvSpPr txBox="1"/>
          <p:nvPr/>
        </p:nvSpPr>
        <p:spPr>
          <a:xfrm>
            <a:off x="3937000" y="1636395"/>
            <a:ext cx="3230880" cy="337185"/>
          </a:xfrm>
          <a:prstGeom prst="rect">
            <a:avLst/>
          </a:prstGeom>
          <a:noFill/>
          <a:ln>
            <a:solidFill>
              <a:schemeClr val="accent1"/>
            </a:solidFill>
            <a:prstDash val="dash"/>
          </a:ln>
        </p:spPr>
        <p:txBody>
          <a:bodyPr wrap="none" rtlCol="0">
            <a:spAutoFit/>
          </a:bodyPr>
          <a:p>
            <a:r>
              <a:rPr lang="zh-CN" altLang="en-US" sz="1600">
                <a:latin typeface="微软雅黑" panose="020B0503020204020204" pitchFamily="34" charset="-122"/>
                <a:ea typeface="微软雅黑" panose="020B0503020204020204" pitchFamily="34" charset="-122"/>
              </a:rPr>
              <a:t>分析当前问题引入的环节和交付件</a:t>
            </a:r>
            <a:endParaRPr lang="zh-CN" altLang="en-US" sz="1600">
              <a:latin typeface="微软雅黑" panose="020B0503020204020204" pitchFamily="34" charset="-122"/>
              <a:ea typeface="微软雅黑" panose="020B0503020204020204" pitchFamily="34" charset="-122"/>
            </a:endParaRPr>
          </a:p>
        </p:txBody>
      </p:sp>
      <p:sp>
        <p:nvSpPr>
          <p:cNvPr id="51" name="文本框 50"/>
          <p:cNvSpPr txBox="1"/>
          <p:nvPr/>
        </p:nvSpPr>
        <p:spPr>
          <a:xfrm>
            <a:off x="3937000" y="2472055"/>
            <a:ext cx="3230880" cy="337185"/>
          </a:xfrm>
          <a:prstGeom prst="rect">
            <a:avLst/>
          </a:prstGeom>
          <a:noFill/>
          <a:ln>
            <a:solidFill>
              <a:schemeClr val="accent1"/>
            </a:solidFill>
            <a:prstDash val="dash"/>
          </a:ln>
        </p:spPr>
        <p:txBody>
          <a:bodyPr wrap="square" rtlCol="0">
            <a:spAutoFit/>
          </a:bodyPr>
          <a:p>
            <a:pPr algn="ctr"/>
            <a:r>
              <a:rPr lang="zh-CN" altLang="en-US" sz="1600" b="1">
                <a:solidFill>
                  <a:srgbClr val="0601C0"/>
                </a:solidFill>
                <a:latin typeface="微软雅黑" panose="020B0503020204020204" pitchFamily="34" charset="-122"/>
                <a:ea typeface="微软雅黑" panose="020B0503020204020204" pitchFamily="34" charset="-122"/>
              </a:rPr>
              <a:t>引入点</a:t>
            </a:r>
            <a:r>
              <a:rPr lang="zh-CN" altLang="en-US" sz="1600">
                <a:latin typeface="微软雅黑" panose="020B0503020204020204" pitchFamily="34" charset="-122"/>
                <a:ea typeface="微软雅黑" panose="020B0503020204020204" pitchFamily="34" charset="-122"/>
              </a:rPr>
              <a:t>存在哪些技术缺陷</a:t>
            </a:r>
            <a:endParaRPr lang="zh-CN" altLang="en-US" sz="1600">
              <a:latin typeface="微软雅黑" panose="020B0503020204020204" pitchFamily="34" charset="-122"/>
              <a:ea typeface="微软雅黑" panose="020B0503020204020204" pitchFamily="34" charset="-122"/>
            </a:endParaRPr>
          </a:p>
        </p:txBody>
      </p:sp>
      <p:sp>
        <p:nvSpPr>
          <p:cNvPr id="65" name="文本框 64"/>
          <p:cNvSpPr txBox="1"/>
          <p:nvPr/>
        </p:nvSpPr>
        <p:spPr>
          <a:xfrm>
            <a:off x="3937000" y="3168650"/>
            <a:ext cx="3230880" cy="337185"/>
          </a:xfrm>
          <a:prstGeom prst="rect">
            <a:avLst/>
          </a:prstGeom>
          <a:noFill/>
          <a:ln>
            <a:solidFill>
              <a:schemeClr val="accent1"/>
            </a:solidFill>
            <a:prstDash val="dash"/>
          </a:ln>
        </p:spPr>
        <p:txBody>
          <a:bodyPr wrap="square" rtlCol="0">
            <a:spAutoFit/>
          </a:bodyPr>
          <a:p>
            <a:pPr algn="ctr"/>
            <a:r>
              <a:rPr lang="zh-CN" altLang="en-US" sz="1600">
                <a:latin typeface="微软雅黑" panose="020B0503020204020204" pitchFamily="34" charset="-122"/>
                <a:ea typeface="微软雅黑" panose="020B0503020204020204" pitchFamily="34" charset="-122"/>
              </a:rPr>
              <a:t>有哪些控制环节可以发现问题</a:t>
            </a:r>
            <a:endParaRPr lang="zh-CN" altLang="en-US" sz="1600">
              <a:latin typeface="微软雅黑" panose="020B0503020204020204" pitchFamily="34" charset="-122"/>
              <a:ea typeface="微软雅黑" panose="020B0503020204020204" pitchFamily="34" charset="-122"/>
            </a:endParaRPr>
          </a:p>
        </p:txBody>
      </p:sp>
      <p:sp>
        <p:nvSpPr>
          <p:cNvPr id="66" name="文本框 65"/>
          <p:cNvSpPr txBox="1"/>
          <p:nvPr/>
        </p:nvSpPr>
        <p:spPr>
          <a:xfrm>
            <a:off x="3937000" y="3865245"/>
            <a:ext cx="3230880" cy="337185"/>
          </a:xfrm>
          <a:prstGeom prst="rect">
            <a:avLst/>
          </a:prstGeom>
          <a:noFill/>
          <a:ln>
            <a:solidFill>
              <a:schemeClr val="accent1"/>
            </a:solidFill>
            <a:prstDash val="dash"/>
          </a:ln>
        </p:spPr>
        <p:txBody>
          <a:bodyPr wrap="square" rtlCol="0">
            <a:spAutoFit/>
          </a:bodyPr>
          <a:p>
            <a:pPr algn="ctr"/>
            <a:r>
              <a:rPr lang="zh-CN" altLang="en-US" sz="1600">
                <a:solidFill>
                  <a:srgbClr val="0601C0"/>
                </a:solidFill>
                <a:latin typeface="微软雅黑" panose="020B0503020204020204" pitchFamily="34" charset="-122"/>
                <a:ea typeface="微软雅黑" panose="020B0503020204020204" pitchFamily="34" charset="-122"/>
              </a:rPr>
              <a:t>从技术方面分析控制点失效原因</a:t>
            </a:r>
            <a:endParaRPr lang="zh-CN" altLang="en-US" sz="1600">
              <a:solidFill>
                <a:srgbClr val="0601C0"/>
              </a:solidFill>
              <a:latin typeface="微软雅黑" panose="020B0503020204020204" pitchFamily="34" charset="-122"/>
              <a:ea typeface="微软雅黑" panose="020B0503020204020204" pitchFamily="34" charset="-122"/>
            </a:endParaRPr>
          </a:p>
        </p:txBody>
      </p:sp>
      <p:sp>
        <p:nvSpPr>
          <p:cNvPr id="67" name="文本框 66"/>
          <p:cNvSpPr txBox="1"/>
          <p:nvPr/>
        </p:nvSpPr>
        <p:spPr>
          <a:xfrm>
            <a:off x="3937635" y="4632325"/>
            <a:ext cx="3230880" cy="337185"/>
          </a:xfrm>
          <a:prstGeom prst="rect">
            <a:avLst/>
          </a:prstGeom>
          <a:noFill/>
          <a:ln>
            <a:solidFill>
              <a:schemeClr val="accent1"/>
            </a:solidFill>
            <a:prstDash val="dash"/>
          </a:ln>
        </p:spPr>
        <p:txBody>
          <a:bodyPr wrap="square" rtlCol="0">
            <a:spAutoFit/>
          </a:bodyPr>
          <a:p>
            <a:pPr algn="ctr"/>
            <a:r>
              <a:rPr lang="zh-CN" altLang="en-US" sz="1600">
                <a:solidFill>
                  <a:schemeClr val="tx1"/>
                </a:solidFill>
                <a:latin typeface="微软雅黑" panose="020B0503020204020204" pitchFamily="34" charset="-122"/>
                <a:ea typeface="微软雅黑" panose="020B0503020204020204" pitchFamily="34" charset="-122"/>
              </a:rPr>
              <a:t>确定真正的</a:t>
            </a:r>
            <a:r>
              <a:rPr lang="zh-CN" altLang="en-US" sz="1600" b="1">
                <a:solidFill>
                  <a:srgbClr val="0601C0"/>
                </a:solidFill>
                <a:latin typeface="微软雅黑" panose="020B0503020204020204" pitchFamily="34" charset="-122"/>
                <a:ea typeface="微软雅黑" panose="020B0503020204020204" pitchFamily="34" charset="-122"/>
              </a:rPr>
              <a:t>根因</a:t>
            </a:r>
            <a:endParaRPr lang="zh-CN" altLang="en-US" sz="1600" b="1">
              <a:solidFill>
                <a:srgbClr val="0601C0"/>
              </a:solidFill>
              <a:latin typeface="微软雅黑" panose="020B0503020204020204" pitchFamily="34" charset="-122"/>
              <a:ea typeface="微软雅黑" panose="020B0503020204020204" pitchFamily="34" charset="-122"/>
            </a:endParaRPr>
          </a:p>
        </p:txBody>
      </p:sp>
      <p:sp>
        <p:nvSpPr>
          <p:cNvPr id="68" name="文本框 67"/>
          <p:cNvSpPr txBox="1"/>
          <p:nvPr/>
        </p:nvSpPr>
        <p:spPr>
          <a:xfrm>
            <a:off x="3937000" y="5400040"/>
            <a:ext cx="3230880" cy="337185"/>
          </a:xfrm>
          <a:prstGeom prst="rect">
            <a:avLst/>
          </a:prstGeom>
          <a:noFill/>
          <a:ln>
            <a:solidFill>
              <a:schemeClr val="accent1"/>
            </a:solidFill>
            <a:prstDash val="dash"/>
          </a:ln>
        </p:spPr>
        <p:txBody>
          <a:bodyPr wrap="square" rtlCol="0">
            <a:spAutoFit/>
          </a:bodyPr>
          <a:p>
            <a:pPr algn="ctr"/>
            <a:r>
              <a:rPr lang="zh-CN" altLang="en-US" sz="1600">
                <a:solidFill>
                  <a:schemeClr val="tx1"/>
                </a:solidFill>
                <a:latin typeface="微软雅黑" panose="020B0503020204020204" pitchFamily="34" charset="-122"/>
                <a:ea typeface="微软雅黑" panose="020B0503020204020204" pitchFamily="34" charset="-122"/>
              </a:rPr>
              <a:t>从各方面对当前根因进行</a:t>
            </a:r>
            <a:r>
              <a:rPr lang="zh-CN" altLang="en-US" sz="1600" b="1">
                <a:solidFill>
                  <a:srgbClr val="0601C0"/>
                </a:solidFill>
                <a:latin typeface="微软雅黑" panose="020B0503020204020204" pitchFamily="34" charset="-122"/>
                <a:ea typeface="微软雅黑" panose="020B0503020204020204" pitchFamily="34" charset="-122"/>
              </a:rPr>
              <a:t>纠正</a:t>
            </a:r>
            <a:endParaRPr lang="zh-CN" altLang="en-US" sz="1600" b="1">
              <a:solidFill>
                <a:srgbClr val="0601C0"/>
              </a:solidFill>
              <a:latin typeface="微软雅黑" panose="020B0503020204020204" pitchFamily="34" charset="-122"/>
              <a:ea typeface="微软雅黑" panose="020B0503020204020204" pitchFamily="34" charset="-122"/>
            </a:endParaRPr>
          </a:p>
        </p:txBody>
      </p:sp>
      <p:sp>
        <p:nvSpPr>
          <p:cNvPr id="69" name="文本框 68"/>
          <p:cNvSpPr txBox="1"/>
          <p:nvPr/>
        </p:nvSpPr>
        <p:spPr>
          <a:xfrm>
            <a:off x="3937635" y="6059805"/>
            <a:ext cx="3230880" cy="337185"/>
          </a:xfrm>
          <a:prstGeom prst="rect">
            <a:avLst/>
          </a:prstGeom>
          <a:noFill/>
          <a:ln>
            <a:solidFill>
              <a:schemeClr val="accent1"/>
            </a:solidFill>
            <a:prstDash val="dash"/>
          </a:ln>
        </p:spPr>
        <p:txBody>
          <a:bodyPr wrap="square" rtlCol="0">
            <a:spAutoFit/>
          </a:bodyPr>
          <a:p>
            <a:pPr algn="ctr"/>
            <a:r>
              <a:rPr lang="zh-CN" altLang="en-US" sz="1600">
                <a:solidFill>
                  <a:schemeClr val="tx1"/>
                </a:solidFill>
                <a:latin typeface="微软雅黑" panose="020B0503020204020204" pitchFamily="34" charset="-122"/>
                <a:ea typeface="微软雅黑" panose="020B0503020204020204" pitchFamily="34" charset="-122"/>
              </a:rPr>
              <a:t>改善</a:t>
            </a:r>
            <a:r>
              <a:rPr lang="zh-CN" altLang="en-US" sz="1600" b="1">
                <a:solidFill>
                  <a:srgbClr val="0601C0"/>
                </a:solidFill>
                <a:latin typeface="微软雅黑" panose="020B0503020204020204" pitchFamily="34" charset="-122"/>
                <a:ea typeface="微软雅黑" panose="020B0503020204020204" pitchFamily="34" charset="-122"/>
              </a:rPr>
              <a:t>技术规范</a:t>
            </a:r>
            <a:r>
              <a:rPr lang="en-US" altLang="zh-CN" sz="1600" b="1">
                <a:solidFill>
                  <a:srgbClr val="0601C0"/>
                </a:solidFill>
                <a:latin typeface="微软雅黑" panose="020B0503020204020204" pitchFamily="34" charset="-122"/>
                <a:ea typeface="微软雅黑" panose="020B0503020204020204" pitchFamily="34" charset="-122"/>
              </a:rPr>
              <a:t>/DFX</a:t>
            </a:r>
            <a:r>
              <a:rPr lang="zh-CN" altLang="en-US" sz="1600" b="1">
                <a:solidFill>
                  <a:srgbClr val="0601C0"/>
                </a:solidFill>
                <a:latin typeface="微软雅黑" panose="020B0503020204020204" pitchFamily="34" charset="-122"/>
                <a:ea typeface="微软雅黑" panose="020B0503020204020204" pitchFamily="34" charset="-122"/>
              </a:rPr>
              <a:t>基线</a:t>
            </a:r>
            <a:r>
              <a:rPr lang="en-US" altLang="zh-CN" sz="1600" b="1">
                <a:solidFill>
                  <a:srgbClr val="0601C0"/>
                </a:solidFill>
                <a:latin typeface="微软雅黑" panose="020B0503020204020204" pitchFamily="34" charset="-122"/>
                <a:ea typeface="微软雅黑" panose="020B0503020204020204" pitchFamily="34" charset="-122"/>
              </a:rPr>
              <a:t>/</a:t>
            </a:r>
            <a:r>
              <a:rPr lang="zh-CN" altLang="en-US" sz="1600" b="1">
                <a:solidFill>
                  <a:srgbClr val="0601C0"/>
                </a:solidFill>
                <a:latin typeface="微软雅黑" panose="020B0503020204020204" pitchFamily="34" charset="-122"/>
                <a:ea typeface="微软雅黑" panose="020B0503020204020204" pitchFamily="34" charset="-122"/>
              </a:rPr>
              <a:t>方案</a:t>
            </a:r>
            <a:r>
              <a:rPr lang="zh-CN" altLang="en-US" sz="1600">
                <a:solidFill>
                  <a:schemeClr val="tx1"/>
                </a:solidFill>
                <a:latin typeface="微软雅黑" panose="020B0503020204020204" pitchFamily="34" charset="-122"/>
                <a:ea typeface="微软雅黑" panose="020B0503020204020204" pitchFamily="34" charset="-122"/>
              </a:rPr>
              <a:t>等</a:t>
            </a: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78" name="文本框 77"/>
          <p:cNvSpPr txBox="1"/>
          <p:nvPr/>
        </p:nvSpPr>
        <p:spPr>
          <a:xfrm>
            <a:off x="7853680" y="937895"/>
            <a:ext cx="3472180" cy="337185"/>
          </a:xfrm>
          <a:prstGeom prst="rect">
            <a:avLst/>
          </a:prstGeom>
          <a:noFill/>
          <a:ln>
            <a:solidFill>
              <a:schemeClr val="accent1"/>
            </a:solidFill>
            <a:prstDash val="dash"/>
          </a:ln>
        </p:spPr>
        <p:txBody>
          <a:bodyPr wrap="square" rtlCol="0">
            <a:spAutoFit/>
          </a:bodyPr>
          <a:p>
            <a:pPr algn="ctr"/>
            <a:r>
              <a:rPr lang="zh-CN" altLang="en-US" sz="1600">
                <a:latin typeface="微软雅黑" panose="020B0503020204020204" pitchFamily="34" charset="-122"/>
                <a:ea typeface="微软雅黑" panose="020B0503020204020204" pitchFamily="34" charset="-122"/>
              </a:rPr>
              <a:t>问题过程回放</a:t>
            </a:r>
            <a:endParaRPr lang="zh-CN" altLang="en-US" sz="1600">
              <a:latin typeface="微软雅黑" panose="020B0503020204020204" pitchFamily="34" charset="-122"/>
              <a:ea typeface="微软雅黑" panose="020B0503020204020204" pitchFamily="34" charset="-122"/>
            </a:endParaRPr>
          </a:p>
        </p:txBody>
      </p:sp>
      <p:sp>
        <p:nvSpPr>
          <p:cNvPr id="79" name="文本框 78"/>
          <p:cNvSpPr txBox="1"/>
          <p:nvPr/>
        </p:nvSpPr>
        <p:spPr>
          <a:xfrm>
            <a:off x="7853680" y="1636395"/>
            <a:ext cx="3474085" cy="337185"/>
          </a:xfrm>
          <a:prstGeom prst="rect">
            <a:avLst/>
          </a:prstGeom>
          <a:noFill/>
          <a:ln>
            <a:solidFill>
              <a:schemeClr val="accent1"/>
            </a:solidFill>
            <a:prstDash val="dash"/>
          </a:ln>
        </p:spPr>
        <p:txBody>
          <a:bodyPr wrap="square" rtlCol="0">
            <a:spAutoFit/>
          </a:bodyPr>
          <a:p>
            <a:pPr algn="ctr"/>
            <a:r>
              <a:rPr lang="zh-CN" altLang="en-US" sz="1600">
                <a:latin typeface="微软雅黑" panose="020B0503020204020204" pitchFamily="34" charset="-122"/>
                <a:ea typeface="微软雅黑" panose="020B0503020204020204" pitchFamily="34" charset="-122"/>
              </a:rPr>
              <a:t>分析当前问题的引入环节</a:t>
            </a:r>
            <a:endParaRPr lang="zh-CN" altLang="en-US" sz="1600">
              <a:latin typeface="微软雅黑" panose="020B0503020204020204" pitchFamily="34" charset="-122"/>
              <a:ea typeface="微软雅黑" panose="020B0503020204020204" pitchFamily="34" charset="-122"/>
            </a:endParaRPr>
          </a:p>
        </p:txBody>
      </p:sp>
      <p:sp>
        <p:nvSpPr>
          <p:cNvPr id="80" name="文本框 79"/>
          <p:cNvSpPr txBox="1"/>
          <p:nvPr/>
        </p:nvSpPr>
        <p:spPr>
          <a:xfrm>
            <a:off x="7853680" y="2472055"/>
            <a:ext cx="3471545" cy="337185"/>
          </a:xfrm>
          <a:prstGeom prst="rect">
            <a:avLst/>
          </a:prstGeom>
          <a:noFill/>
          <a:ln>
            <a:solidFill>
              <a:schemeClr val="accent1"/>
            </a:solidFill>
            <a:prstDash val="dash"/>
          </a:ln>
        </p:spPr>
        <p:txBody>
          <a:bodyPr wrap="square" rtlCol="0">
            <a:spAutoFit/>
          </a:bodyPr>
          <a:p>
            <a:pPr algn="ctr"/>
            <a:r>
              <a:rPr lang="zh-CN" altLang="en-US" sz="1600">
                <a:solidFill>
                  <a:schemeClr val="tx1"/>
                </a:solidFill>
                <a:latin typeface="微软雅黑" panose="020B0503020204020204" pitchFamily="34" charset="-122"/>
                <a:ea typeface="微软雅黑" panose="020B0503020204020204" pitchFamily="34" charset="-122"/>
              </a:rPr>
              <a:t>从</a:t>
            </a:r>
            <a:r>
              <a:rPr lang="zh-CN" altLang="en-US" sz="1600">
                <a:solidFill>
                  <a:srgbClr val="0601C0"/>
                </a:solidFill>
                <a:latin typeface="微软雅黑" panose="020B0503020204020204" pitchFamily="34" charset="-122"/>
                <a:ea typeface="微软雅黑" panose="020B0503020204020204" pitchFamily="34" charset="-122"/>
              </a:rPr>
              <a:t>人、流程、执行方面</a:t>
            </a:r>
            <a:r>
              <a:rPr lang="zh-CN" altLang="en-US" sz="1600">
                <a:solidFill>
                  <a:schemeClr val="tx1"/>
                </a:solidFill>
                <a:latin typeface="微软雅黑" panose="020B0503020204020204" pitchFamily="34" charset="-122"/>
                <a:ea typeface="微软雅黑" panose="020B0503020204020204" pitchFamily="34" charset="-122"/>
              </a:rPr>
              <a:t>分析引入原因</a:t>
            </a: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81" name="文本框 80"/>
          <p:cNvSpPr txBox="1"/>
          <p:nvPr/>
        </p:nvSpPr>
        <p:spPr>
          <a:xfrm>
            <a:off x="7853680" y="3168650"/>
            <a:ext cx="3471545" cy="337185"/>
          </a:xfrm>
          <a:prstGeom prst="rect">
            <a:avLst/>
          </a:prstGeom>
          <a:noFill/>
          <a:ln>
            <a:solidFill>
              <a:schemeClr val="accent1"/>
            </a:solidFill>
            <a:prstDash val="dash"/>
          </a:ln>
        </p:spPr>
        <p:txBody>
          <a:bodyPr wrap="square" rtlCol="0">
            <a:spAutoFit/>
          </a:bodyPr>
          <a:p>
            <a:pPr algn="ctr"/>
            <a:r>
              <a:rPr lang="zh-CN" altLang="en-US" sz="1600">
                <a:latin typeface="微软雅黑" panose="020B0503020204020204" pitchFamily="34" charset="-122"/>
                <a:ea typeface="微软雅黑" panose="020B0503020204020204" pitchFamily="34" charset="-122"/>
                <a:sym typeface="+mn-ea"/>
              </a:rPr>
              <a:t>有哪些控制环节可以发现问题</a:t>
            </a:r>
            <a:endParaRPr lang="zh-CN" altLang="en-US" sz="1600">
              <a:latin typeface="微软雅黑" panose="020B0503020204020204" pitchFamily="34" charset="-122"/>
              <a:ea typeface="微软雅黑" panose="020B0503020204020204" pitchFamily="34" charset="-122"/>
            </a:endParaRPr>
          </a:p>
        </p:txBody>
      </p:sp>
      <p:sp>
        <p:nvSpPr>
          <p:cNvPr id="82" name="文本框 81"/>
          <p:cNvSpPr txBox="1"/>
          <p:nvPr/>
        </p:nvSpPr>
        <p:spPr>
          <a:xfrm>
            <a:off x="7853680" y="3865245"/>
            <a:ext cx="3471545" cy="583565"/>
          </a:xfrm>
          <a:prstGeom prst="rect">
            <a:avLst/>
          </a:prstGeom>
          <a:noFill/>
          <a:ln>
            <a:solidFill>
              <a:schemeClr val="accent1"/>
            </a:solidFill>
            <a:prstDash val="dash"/>
          </a:ln>
        </p:spPr>
        <p:txBody>
          <a:bodyPr wrap="square" rtlCol="0">
            <a:spAutoFit/>
          </a:bodyPr>
          <a:p>
            <a:pPr algn="ctr"/>
            <a:r>
              <a:rPr lang="zh-CN" altLang="en-US" sz="1600">
                <a:solidFill>
                  <a:srgbClr val="0601C0"/>
                </a:solidFill>
                <a:latin typeface="微软雅黑" panose="020B0503020204020204" pitchFamily="34" charset="-122"/>
                <a:ea typeface="微软雅黑" panose="020B0503020204020204" pitchFamily="34" charset="-122"/>
                <a:sym typeface="+mn-ea"/>
              </a:rPr>
              <a:t>从人、流程、执行方面分析控制失效原因</a:t>
            </a:r>
            <a:endParaRPr lang="zh-CN" altLang="en-US" sz="1600">
              <a:latin typeface="微软雅黑" panose="020B0503020204020204" pitchFamily="34" charset="-122"/>
              <a:ea typeface="微软雅黑" panose="020B0503020204020204" pitchFamily="34" charset="-122"/>
            </a:endParaRPr>
          </a:p>
        </p:txBody>
      </p:sp>
      <p:sp>
        <p:nvSpPr>
          <p:cNvPr id="83" name="文本框 82"/>
          <p:cNvSpPr txBox="1"/>
          <p:nvPr/>
        </p:nvSpPr>
        <p:spPr>
          <a:xfrm>
            <a:off x="7854315" y="5047615"/>
            <a:ext cx="3471545" cy="337185"/>
          </a:xfrm>
          <a:prstGeom prst="rect">
            <a:avLst/>
          </a:prstGeom>
          <a:noFill/>
          <a:ln>
            <a:solidFill>
              <a:schemeClr val="accent1"/>
            </a:solidFill>
            <a:prstDash val="dash"/>
          </a:ln>
        </p:spPr>
        <p:txBody>
          <a:bodyPr wrap="square" rtlCol="0">
            <a:spAutoFit/>
          </a:bodyPr>
          <a:p>
            <a:pPr algn="ctr"/>
            <a:r>
              <a:rPr lang="zh-CN" altLang="en-US" sz="1600">
                <a:solidFill>
                  <a:schemeClr val="tx1"/>
                </a:solidFill>
                <a:latin typeface="微软雅黑" panose="020B0503020204020204" pitchFamily="34" charset="-122"/>
                <a:ea typeface="微软雅黑" panose="020B0503020204020204" pitchFamily="34" charset="-122"/>
              </a:rPr>
              <a:t>确定真正的</a:t>
            </a:r>
            <a:r>
              <a:rPr lang="zh-CN" altLang="en-US" sz="1600" b="1">
                <a:solidFill>
                  <a:srgbClr val="0601C0"/>
                </a:solidFill>
                <a:latin typeface="微软雅黑" panose="020B0503020204020204" pitchFamily="34" charset="-122"/>
                <a:ea typeface="微软雅黑" panose="020B0503020204020204" pitchFamily="34" charset="-122"/>
              </a:rPr>
              <a:t>根因</a:t>
            </a:r>
            <a:endParaRPr lang="zh-CN" altLang="en-US" sz="1600" b="1">
              <a:solidFill>
                <a:srgbClr val="0601C0"/>
              </a:solidFill>
              <a:latin typeface="微软雅黑" panose="020B0503020204020204" pitchFamily="34" charset="-122"/>
              <a:ea typeface="微软雅黑" panose="020B0503020204020204" pitchFamily="34" charset="-122"/>
            </a:endParaRPr>
          </a:p>
        </p:txBody>
      </p:sp>
      <p:sp>
        <p:nvSpPr>
          <p:cNvPr id="85" name="文本框 84"/>
          <p:cNvSpPr txBox="1"/>
          <p:nvPr/>
        </p:nvSpPr>
        <p:spPr>
          <a:xfrm>
            <a:off x="7854315" y="6059805"/>
            <a:ext cx="3471545" cy="337185"/>
          </a:xfrm>
          <a:prstGeom prst="rect">
            <a:avLst/>
          </a:prstGeom>
          <a:noFill/>
          <a:ln>
            <a:solidFill>
              <a:schemeClr val="accent1"/>
            </a:solidFill>
            <a:prstDash val="dash"/>
          </a:ln>
        </p:spPr>
        <p:txBody>
          <a:bodyPr wrap="square" rtlCol="0">
            <a:spAutoFit/>
          </a:bodyPr>
          <a:p>
            <a:pPr algn="ctr"/>
            <a:r>
              <a:rPr lang="zh-CN" altLang="en-US" sz="1600">
                <a:solidFill>
                  <a:schemeClr val="tx1"/>
                </a:solidFill>
                <a:latin typeface="微软雅黑" panose="020B0503020204020204" pitchFamily="34" charset="-122"/>
                <a:ea typeface="微软雅黑" panose="020B0503020204020204" pitchFamily="34" charset="-122"/>
              </a:rPr>
              <a:t>改善</a:t>
            </a:r>
            <a:r>
              <a:rPr lang="zh-CN" altLang="en-US" sz="1600" b="1">
                <a:solidFill>
                  <a:srgbClr val="0601C0"/>
                </a:solidFill>
                <a:latin typeface="微软雅黑" panose="020B0503020204020204" pitchFamily="34" charset="-122"/>
                <a:ea typeface="微软雅黑" panose="020B0503020204020204" pitchFamily="34" charset="-122"/>
              </a:rPr>
              <a:t>流程制度、培训、项目管理</a:t>
            </a:r>
            <a:endParaRPr lang="zh-CN" altLang="en-US" sz="1600" b="1">
              <a:solidFill>
                <a:srgbClr val="0601C0"/>
              </a:solidFill>
              <a:latin typeface="微软雅黑" panose="020B0503020204020204" pitchFamily="34" charset="-122"/>
              <a:ea typeface="微软雅黑" panose="020B0503020204020204" pitchFamily="34" charset="-122"/>
            </a:endParaRPr>
          </a:p>
        </p:txBody>
      </p:sp>
      <p:sp>
        <p:nvSpPr>
          <p:cNvPr id="86" name="文本框 85"/>
          <p:cNvSpPr txBox="1"/>
          <p:nvPr/>
        </p:nvSpPr>
        <p:spPr>
          <a:xfrm>
            <a:off x="1080770" y="515620"/>
            <a:ext cx="1176020" cy="306705"/>
          </a:xfrm>
          <a:prstGeom prst="rect">
            <a:avLst/>
          </a:prstGeom>
          <a:solidFill>
            <a:schemeClr val="bg2">
              <a:lumMod val="90000"/>
            </a:schemeClr>
          </a:solidFill>
        </p:spPr>
        <p:txBody>
          <a:bodyPr wrap="none" rtlCol="0">
            <a:spAutoFit/>
          </a:bodyPr>
          <a:p>
            <a:r>
              <a:rPr lang="zh-CN" altLang="en-US" sz="1400">
                <a:latin typeface="微软雅黑" panose="020B0503020204020204" pitchFamily="34" charset="-122"/>
                <a:ea typeface="微软雅黑" panose="020B0503020204020204" pitchFamily="34" charset="-122"/>
                <a:cs typeface="微软雅黑" panose="020B0503020204020204" pitchFamily="34" charset="-122"/>
              </a:rPr>
              <a:t>根因分析</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8</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步</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7" name="文本框 86"/>
          <p:cNvSpPr txBox="1"/>
          <p:nvPr/>
        </p:nvSpPr>
        <p:spPr>
          <a:xfrm>
            <a:off x="4964430" y="515620"/>
            <a:ext cx="1249680" cy="306705"/>
          </a:xfrm>
          <a:prstGeom prst="rect">
            <a:avLst/>
          </a:prstGeom>
          <a:solidFill>
            <a:schemeClr val="bg2">
              <a:lumMod val="90000"/>
            </a:schemeClr>
          </a:solidFill>
        </p:spPr>
        <p:txBody>
          <a:bodyPr wrap="none" rtlCol="0">
            <a:spAutoFit/>
          </a:bodyPr>
          <a:p>
            <a:r>
              <a:rPr lang="zh-CN" altLang="en-US" sz="14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技术根因</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分析</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8" name="文本框 87"/>
          <p:cNvSpPr txBox="1"/>
          <p:nvPr/>
        </p:nvSpPr>
        <p:spPr>
          <a:xfrm>
            <a:off x="8959850" y="515620"/>
            <a:ext cx="1249680" cy="306705"/>
          </a:xfrm>
          <a:prstGeom prst="rect">
            <a:avLst/>
          </a:prstGeom>
          <a:solidFill>
            <a:schemeClr val="bg2">
              <a:lumMod val="90000"/>
            </a:schemeClr>
          </a:solidFill>
        </p:spPr>
        <p:txBody>
          <a:bodyPr wrap="none" rtlCol="0">
            <a:spAutoFit/>
          </a:bodyPr>
          <a:p>
            <a:r>
              <a:rPr lang="zh-CN" altLang="en-US" sz="14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管理根因</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分析</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90" name="直接箭头连接符 89"/>
          <p:cNvCxnSpPr>
            <a:stCxn id="6" idx="2"/>
            <a:endCxn id="7" idx="0"/>
          </p:cNvCxnSpPr>
          <p:nvPr/>
        </p:nvCxnSpPr>
        <p:spPr>
          <a:xfrm flipH="1">
            <a:off x="1722755" y="1275080"/>
            <a:ext cx="635" cy="361315"/>
          </a:xfrm>
          <a:prstGeom prst="straightConnector1">
            <a:avLst/>
          </a:prstGeom>
          <a:solidFill>
            <a:schemeClr val="accent1"/>
          </a:solidFill>
          <a:ln w="25400" cap="flat" cmpd="sng" algn="ctr">
            <a:solidFill>
              <a:schemeClr val="tx1"/>
            </a:solidFill>
            <a:prstDash val="solid"/>
            <a:round/>
            <a:headEnd type="none" w="med" len="med"/>
            <a:tailEnd type="arrow" w="med" len="med"/>
          </a:ln>
        </p:spPr>
      </p:cxnSp>
      <p:cxnSp>
        <p:nvCxnSpPr>
          <p:cNvPr id="91" name="直接箭头连接符 90"/>
          <p:cNvCxnSpPr/>
          <p:nvPr/>
        </p:nvCxnSpPr>
        <p:spPr>
          <a:xfrm flipH="1">
            <a:off x="5553075" y="1275080"/>
            <a:ext cx="635" cy="361315"/>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92" name="直接箭头连接符 91"/>
          <p:cNvCxnSpPr/>
          <p:nvPr/>
        </p:nvCxnSpPr>
        <p:spPr>
          <a:xfrm flipH="1">
            <a:off x="9602470" y="1275080"/>
            <a:ext cx="635" cy="361315"/>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95" name="直接箭头连接符 94"/>
          <p:cNvCxnSpPr>
            <a:stCxn id="7" idx="2"/>
            <a:endCxn id="8" idx="0"/>
          </p:cNvCxnSpPr>
          <p:nvPr/>
        </p:nvCxnSpPr>
        <p:spPr>
          <a:xfrm>
            <a:off x="1722755" y="1973580"/>
            <a:ext cx="0" cy="498475"/>
          </a:xfrm>
          <a:prstGeom prst="straightConnector1">
            <a:avLst/>
          </a:prstGeom>
          <a:solidFill>
            <a:schemeClr val="accent1"/>
          </a:solidFill>
          <a:ln w="25400" cap="flat" cmpd="sng" algn="ctr">
            <a:solidFill>
              <a:schemeClr val="tx1"/>
            </a:solidFill>
            <a:prstDash val="solid"/>
            <a:round/>
            <a:headEnd type="none" w="med" len="med"/>
            <a:tailEnd type="arrow" w="med" len="med"/>
          </a:ln>
        </p:spPr>
      </p:cxnSp>
      <p:cxnSp>
        <p:nvCxnSpPr>
          <p:cNvPr id="96" name="直接箭头连接符 95"/>
          <p:cNvCxnSpPr/>
          <p:nvPr/>
        </p:nvCxnSpPr>
        <p:spPr>
          <a:xfrm>
            <a:off x="5553710" y="1973580"/>
            <a:ext cx="0" cy="498475"/>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97" name="直接箭头连接符 96"/>
          <p:cNvCxnSpPr/>
          <p:nvPr/>
        </p:nvCxnSpPr>
        <p:spPr>
          <a:xfrm>
            <a:off x="9602470" y="1973580"/>
            <a:ext cx="0" cy="498475"/>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99" name="直接箭头连接符 98"/>
          <p:cNvCxnSpPr>
            <a:stCxn id="8" idx="2"/>
            <a:endCxn id="12" idx="0"/>
          </p:cNvCxnSpPr>
          <p:nvPr/>
        </p:nvCxnSpPr>
        <p:spPr>
          <a:xfrm>
            <a:off x="1722755" y="2809240"/>
            <a:ext cx="0" cy="359410"/>
          </a:xfrm>
          <a:prstGeom prst="straightConnector1">
            <a:avLst/>
          </a:prstGeom>
          <a:solidFill>
            <a:schemeClr val="accent1"/>
          </a:solidFill>
          <a:ln w="25400" cap="flat" cmpd="sng" algn="ctr">
            <a:solidFill>
              <a:schemeClr val="tx1"/>
            </a:solidFill>
            <a:prstDash val="solid"/>
            <a:round/>
            <a:headEnd type="none" w="med" len="med"/>
            <a:tailEnd type="arrow" w="med" len="med"/>
          </a:ln>
        </p:spPr>
      </p:cxnSp>
      <p:cxnSp>
        <p:nvCxnSpPr>
          <p:cNvPr id="100" name="直接箭头连接符 99"/>
          <p:cNvCxnSpPr/>
          <p:nvPr/>
        </p:nvCxnSpPr>
        <p:spPr>
          <a:xfrm>
            <a:off x="5553710" y="2820670"/>
            <a:ext cx="0" cy="359410"/>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101" name="直接箭头连接符 100"/>
          <p:cNvCxnSpPr/>
          <p:nvPr/>
        </p:nvCxnSpPr>
        <p:spPr>
          <a:xfrm>
            <a:off x="9602470" y="2809240"/>
            <a:ext cx="0" cy="359410"/>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102" name="直接箭头连接符 101"/>
          <p:cNvCxnSpPr/>
          <p:nvPr/>
        </p:nvCxnSpPr>
        <p:spPr>
          <a:xfrm>
            <a:off x="1722755" y="3507105"/>
            <a:ext cx="0" cy="359410"/>
          </a:xfrm>
          <a:prstGeom prst="straightConnector1">
            <a:avLst/>
          </a:prstGeom>
          <a:solidFill>
            <a:schemeClr val="accent1"/>
          </a:solidFill>
          <a:ln w="25400" cap="flat" cmpd="sng" algn="ctr">
            <a:solidFill>
              <a:schemeClr val="tx1"/>
            </a:solidFill>
            <a:prstDash val="solid"/>
            <a:round/>
            <a:headEnd type="none" w="med" len="med"/>
            <a:tailEnd type="arrow" w="med" len="med"/>
          </a:ln>
        </p:spPr>
      </p:cxnSp>
      <p:cxnSp>
        <p:nvCxnSpPr>
          <p:cNvPr id="103" name="直接箭头连接符 102"/>
          <p:cNvCxnSpPr/>
          <p:nvPr/>
        </p:nvCxnSpPr>
        <p:spPr>
          <a:xfrm>
            <a:off x="9591040" y="3505835"/>
            <a:ext cx="0" cy="359410"/>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104" name="直接箭头连接符 103"/>
          <p:cNvCxnSpPr/>
          <p:nvPr/>
        </p:nvCxnSpPr>
        <p:spPr>
          <a:xfrm>
            <a:off x="5551170" y="3507105"/>
            <a:ext cx="0" cy="359410"/>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105" name="直接箭头连接符 104"/>
          <p:cNvCxnSpPr/>
          <p:nvPr/>
        </p:nvCxnSpPr>
        <p:spPr>
          <a:xfrm>
            <a:off x="1709420" y="4203700"/>
            <a:ext cx="0" cy="433070"/>
          </a:xfrm>
          <a:prstGeom prst="straightConnector1">
            <a:avLst/>
          </a:prstGeom>
          <a:solidFill>
            <a:schemeClr val="accent1"/>
          </a:solidFill>
          <a:ln w="25400" cap="flat" cmpd="sng" algn="ctr">
            <a:solidFill>
              <a:schemeClr val="tx1"/>
            </a:solidFill>
            <a:prstDash val="solid"/>
            <a:round/>
            <a:headEnd type="none" w="med" len="med"/>
            <a:tailEnd type="arrow" w="med" len="med"/>
          </a:ln>
        </p:spPr>
      </p:cxnSp>
      <p:cxnSp>
        <p:nvCxnSpPr>
          <p:cNvPr id="106" name="直接箭头连接符 105"/>
          <p:cNvCxnSpPr/>
          <p:nvPr/>
        </p:nvCxnSpPr>
        <p:spPr>
          <a:xfrm>
            <a:off x="5553710" y="4966970"/>
            <a:ext cx="0" cy="433070"/>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107" name="直接箭头连接符 106"/>
          <p:cNvCxnSpPr/>
          <p:nvPr/>
        </p:nvCxnSpPr>
        <p:spPr>
          <a:xfrm>
            <a:off x="5553710" y="4217670"/>
            <a:ext cx="0" cy="433070"/>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108" name="直接箭头连接符 107"/>
          <p:cNvCxnSpPr>
            <a:stCxn id="82" idx="2"/>
            <a:endCxn id="83" idx="0"/>
          </p:cNvCxnSpPr>
          <p:nvPr/>
        </p:nvCxnSpPr>
        <p:spPr>
          <a:xfrm>
            <a:off x="9589770" y="4448810"/>
            <a:ext cx="635" cy="598805"/>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109" name="直接箭头连接符 108"/>
          <p:cNvCxnSpPr/>
          <p:nvPr/>
        </p:nvCxnSpPr>
        <p:spPr>
          <a:xfrm>
            <a:off x="5551170" y="5754370"/>
            <a:ext cx="0" cy="305435"/>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110" name="直接箭头连接符 109"/>
          <p:cNvCxnSpPr/>
          <p:nvPr/>
        </p:nvCxnSpPr>
        <p:spPr>
          <a:xfrm>
            <a:off x="1709420" y="5754370"/>
            <a:ext cx="0" cy="305435"/>
          </a:xfrm>
          <a:prstGeom prst="straightConnector1">
            <a:avLst/>
          </a:prstGeom>
          <a:solidFill>
            <a:schemeClr val="accent1"/>
          </a:solidFill>
          <a:ln w="25400" cap="flat" cmpd="sng" algn="ctr">
            <a:solidFill>
              <a:schemeClr val="tx1"/>
            </a:solidFill>
            <a:prstDash val="solid"/>
            <a:round/>
            <a:headEnd type="none" w="med" len="med"/>
            <a:tailEnd type="arrow" w="med" len="med"/>
          </a:ln>
        </p:spPr>
      </p:cxnSp>
      <p:cxnSp>
        <p:nvCxnSpPr>
          <p:cNvPr id="111" name="直接箭头连接符 110"/>
          <p:cNvCxnSpPr/>
          <p:nvPr/>
        </p:nvCxnSpPr>
        <p:spPr>
          <a:xfrm>
            <a:off x="1709420" y="5207635"/>
            <a:ext cx="0" cy="209550"/>
          </a:xfrm>
          <a:prstGeom prst="straightConnector1">
            <a:avLst/>
          </a:prstGeom>
          <a:solidFill>
            <a:schemeClr val="accent1"/>
          </a:solidFill>
          <a:ln w="25400" cap="flat" cmpd="sng" algn="ctr">
            <a:solidFill>
              <a:schemeClr val="tx1"/>
            </a:solidFill>
            <a:prstDash val="solid"/>
            <a:round/>
            <a:headEnd type="none" w="med" len="med"/>
            <a:tailEnd type="arrow" w="med" len="med"/>
          </a:ln>
        </p:spPr>
      </p:cxnSp>
      <p:cxnSp>
        <p:nvCxnSpPr>
          <p:cNvPr id="112" name="直接箭头连接符 111"/>
          <p:cNvCxnSpPr>
            <a:endCxn id="85" idx="0"/>
          </p:cNvCxnSpPr>
          <p:nvPr/>
        </p:nvCxnSpPr>
        <p:spPr>
          <a:xfrm>
            <a:off x="9584055" y="5384800"/>
            <a:ext cx="6350" cy="675005"/>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sp>
        <p:nvSpPr>
          <p:cNvPr id="116" name="十字星 115"/>
          <p:cNvSpPr/>
          <p:nvPr/>
        </p:nvSpPr>
        <p:spPr>
          <a:xfrm>
            <a:off x="3385820" y="1010285"/>
            <a:ext cx="488950" cy="391160"/>
          </a:xfrm>
          <a:prstGeom prst="star4">
            <a:avLst/>
          </a:prstGeom>
          <a:gradFill>
            <a:gsLst>
              <a:gs pos="0">
                <a:srgbClr val="FE4444"/>
              </a:gs>
              <a:gs pos="100000">
                <a:srgbClr val="832B2B"/>
              </a:gs>
            </a:gsLst>
            <a:path path="rect">
              <a:fillToRect l="50000" t="50000" r="50000" b="50000"/>
            </a:path>
            <a:tileRect/>
          </a:gra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17" name="十字星 116"/>
          <p:cNvSpPr/>
          <p:nvPr/>
        </p:nvSpPr>
        <p:spPr>
          <a:xfrm>
            <a:off x="3385820" y="1598930"/>
            <a:ext cx="488950" cy="412115"/>
          </a:xfrm>
          <a:prstGeom prst="star4">
            <a:avLst/>
          </a:prstGeom>
          <a:gradFill>
            <a:gsLst>
              <a:gs pos="0">
                <a:srgbClr val="FE4444"/>
              </a:gs>
              <a:gs pos="100000">
                <a:srgbClr val="832B2B"/>
              </a:gs>
            </a:gsLst>
            <a:path path="rect">
              <a:fillToRect l="50000" t="50000" r="50000" b="50000"/>
            </a:path>
            <a:tileRect/>
          </a:gra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18" name="十字星 117"/>
          <p:cNvSpPr/>
          <p:nvPr/>
        </p:nvSpPr>
        <p:spPr>
          <a:xfrm>
            <a:off x="3385820" y="3131185"/>
            <a:ext cx="488950" cy="412115"/>
          </a:xfrm>
          <a:prstGeom prst="star4">
            <a:avLst/>
          </a:prstGeom>
          <a:gradFill>
            <a:gsLst>
              <a:gs pos="0">
                <a:srgbClr val="FE4444"/>
              </a:gs>
              <a:gs pos="100000">
                <a:srgbClr val="832B2B"/>
              </a:gs>
            </a:gsLst>
            <a:path path="rect">
              <a:fillToRect l="50000" t="50000" r="50000" b="50000"/>
            </a:path>
            <a:tileRect/>
          </a:gra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19" name="十字星 118"/>
          <p:cNvSpPr/>
          <p:nvPr/>
        </p:nvSpPr>
        <p:spPr>
          <a:xfrm>
            <a:off x="3385820" y="4635500"/>
            <a:ext cx="488950" cy="412115"/>
          </a:xfrm>
          <a:prstGeom prst="star4">
            <a:avLst/>
          </a:prstGeom>
          <a:gradFill>
            <a:gsLst>
              <a:gs pos="0">
                <a:srgbClr val="FE4444"/>
              </a:gs>
              <a:gs pos="100000">
                <a:srgbClr val="832B2B"/>
              </a:gs>
            </a:gsLst>
            <a:path path="rect">
              <a:fillToRect l="50000" t="50000" r="50000" b="50000"/>
            </a:path>
            <a:tileRect/>
          </a:gra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cxnSp>
        <p:nvCxnSpPr>
          <p:cNvPr id="120" name="直接箭头连接符 119"/>
          <p:cNvCxnSpPr/>
          <p:nvPr/>
        </p:nvCxnSpPr>
        <p:spPr>
          <a:xfrm>
            <a:off x="7297420" y="2680970"/>
            <a:ext cx="488950" cy="0"/>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cxnSp>
        <p:nvCxnSpPr>
          <p:cNvPr id="121" name="直接箭头连接符 120"/>
          <p:cNvCxnSpPr/>
          <p:nvPr/>
        </p:nvCxnSpPr>
        <p:spPr>
          <a:xfrm>
            <a:off x="7281545" y="4077970"/>
            <a:ext cx="488950" cy="0"/>
          </a:xfrm>
          <a:prstGeom prst="straightConnector1">
            <a:avLst/>
          </a:prstGeom>
          <a:solidFill>
            <a:schemeClr val="accent1"/>
          </a:solidFill>
          <a:ln w="25400" cap="flat" cmpd="sng" algn="ctr">
            <a:solidFill>
              <a:schemeClr val="tx1"/>
            </a:solidFill>
            <a:prstDash val="dash"/>
            <a:round/>
            <a:headEnd type="none" w="med" len="med"/>
            <a:tailEnd type="arrow"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3"/>
                                        </p:tgtEl>
                                        <p:attrNameLst>
                                          <p:attrName>style.visibility</p:attrName>
                                        </p:attrNameLst>
                                      </p:cBhvr>
                                      <p:to>
                                        <p:strVal val="visible"/>
                                      </p:to>
                                    </p:set>
                                    <p:anim calcmode="lin" valueType="num">
                                      <p:cBhvr additive="base">
                                        <p:cTn id="7" dur="500" fill="hold"/>
                                        <p:tgtEl>
                                          <p:spTgt spid="113"/>
                                        </p:tgtEl>
                                        <p:attrNameLst>
                                          <p:attrName>ppt_x</p:attrName>
                                        </p:attrNameLst>
                                      </p:cBhvr>
                                      <p:tavLst>
                                        <p:tav tm="0">
                                          <p:val>
                                            <p:strVal val="#ppt_x"/>
                                          </p:val>
                                        </p:tav>
                                        <p:tav tm="100000">
                                          <p:val>
                                            <p:strVal val="#ppt_x"/>
                                          </p:val>
                                        </p:tav>
                                      </p:tavLst>
                                    </p:anim>
                                    <p:anim calcmode="lin" valueType="num">
                                      <p:cBhvr additive="base">
                                        <p:cTn id="8" dur="500" fill="hold"/>
                                        <p:tgtEl>
                                          <p:spTgt spid="1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ppt_x"/>
                                          </p:val>
                                        </p:tav>
                                        <p:tav tm="100000">
                                          <p:val>
                                            <p:strVal val="#ppt_x"/>
                                          </p:val>
                                        </p:tav>
                                      </p:tavLst>
                                    </p:anim>
                                    <p:anim calcmode="lin" valueType="num">
                                      <p:cBhvr additive="base">
                                        <p:cTn id="28" dur="500" fill="hold"/>
                                        <p:tgtEl>
                                          <p:spTgt spid="17"/>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ppt_x"/>
                                          </p:val>
                                        </p:tav>
                                        <p:tav tm="100000">
                                          <p:val>
                                            <p:strVal val="#ppt_x"/>
                                          </p:val>
                                        </p:tav>
                                      </p:tavLst>
                                    </p:anim>
                                    <p:anim calcmode="lin" valueType="num">
                                      <p:cBhvr additive="base">
                                        <p:cTn id="32" dur="500" fill="hold"/>
                                        <p:tgtEl>
                                          <p:spTgt spid="18"/>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additive="base">
                                        <p:cTn id="35" dur="500" fill="hold"/>
                                        <p:tgtEl>
                                          <p:spTgt spid="25"/>
                                        </p:tgtEl>
                                        <p:attrNameLst>
                                          <p:attrName>ppt_x</p:attrName>
                                        </p:attrNameLst>
                                      </p:cBhvr>
                                      <p:tavLst>
                                        <p:tav tm="0">
                                          <p:val>
                                            <p:strVal val="#ppt_x"/>
                                          </p:val>
                                        </p:tav>
                                        <p:tav tm="100000">
                                          <p:val>
                                            <p:strVal val="#ppt_x"/>
                                          </p:val>
                                        </p:tav>
                                      </p:tavLst>
                                    </p:anim>
                                    <p:anim calcmode="lin" valueType="num">
                                      <p:cBhvr additive="base">
                                        <p:cTn id="36" dur="500" fill="hold"/>
                                        <p:tgtEl>
                                          <p:spTgt spid="25"/>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500" fill="hold"/>
                                        <p:tgtEl>
                                          <p:spTgt spid="38"/>
                                        </p:tgtEl>
                                        <p:attrNameLst>
                                          <p:attrName>ppt_x</p:attrName>
                                        </p:attrNameLst>
                                      </p:cBhvr>
                                      <p:tavLst>
                                        <p:tav tm="0">
                                          <p:val>
                                            <p:strVal val="#ppt_x"/>
                                          </p:val>
                                        </p:tav>
                                        <p:tav tm="100000">
                                          <p:val>
                                            <p:strVal val="#ppt_x"/>
                                          </p:val>
                                        </p:tav>
                                      </p:tavLst>
                                    </p:anim>
                                    <p:anim calcmode="lin" valueType="num">
                                      <p:cBhvr additive="base">
                                        <p:cTn id="40" dur="500" fill="hold"/>
                                        <p:tgtEl>
                                          <p:spTgt spid="38"/>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86"/>
                                        </p:tgtEl>
                                        <p:attrNameLst>
                                          <p:attrName>style.visibility</p:attrName>
                                        </p:attrNameLst>
                                      </p:cBhvr>
                                      <p:to>
                                        <p:strVal val="visible"/>
                                      </p:to>
                                    </p:set>
                                    <p:anim calcmode="lin" valueType="num">
                                      <p:cBhvr additive="base">
                                        <p:cTn id="43" dur="500" fill="hold"/>
                                        <p:tgtEl>
                                          <p:spTgt spid="86"/>
                                        </p:tgtEl>
                                        <p:attrNameLst>
                                          <p:attrName>ppt_x</p:attrName>
                                        </p:attrNameLst>
                                      </p:cBhvr>
                                      <p:tavLst>
                                        <p:tav tm="0">
                                          <p:val>
                                            <p:strVal val="#ppt_x"/>
                                          </p:val>
                                        </p:tav>
                                        <p:tav tm="100000">
                                          <p:val>
                                            <p:strVal val="#ppt_x"/>
                                          </p:val>
                                        </p:tav>
                                      </p:tavLst>
                                    </p:anim>
                                    <p:anim calcmode="lin" valueType="num">
                                      <p:cBhvr additive="base">
                                        <p:cTn id="44" dur="500" fill="hold"/>
                                        <p:tgtEl>
                                          <p:spTgt spid="86"/>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90"/>
                                        </p:tgtEl>
                                        <p:attrNameLst>
                                          <p:attrName>style.visibility</p:attrName>
                                        </p:attrNameLst>
                                      </p:cBhvr>
                                      <p:to>
                                        <p:strVal val="visible"/>
                                      </p:to>
                                    </p:set>
                                    <p:anim calcmode="lin" valueType="num">
                                      <p:cBhvr additive="base">
                                        <p:cTn id="47" dur="500" fill="hold"/>
                                        <p:tgtEl>
                                          <p:spTgt spid="90"/>
                                        </p:tgtEl>
                                        <p:attrNameLst>
                                          <p:attrName>ppt_x</p:attrName>
                                        </p:attrNameLst>
                                      </p:cBhvr>
                                      <p:tavLst>
                                        <p:tav tm="0">
                                          <p:val>
                                            <p:strVal val="#ppt_x"/>
                                          </p:val>
                                        </p:tav>
                                        <p:tav tm="100000">
                                          <p:val>
                                            <p:strVal val="#ppt_x"/>
                                          </p:val>
                                        </p:tav>
                                      </p:tavLst>
                                    </p:anim>
                                    <p:anim calcmode="lin" valueType="num">
                                      <p:cBhvr additive="base">
                                        <p:cTn id="48" dur="500" fill="hold"/>
                                        <p:tgtEl>
                                          <p:spTgt spid="90"/>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95"/>
                                        </p:tgtEl>
                                        <p:attrNameLst>
                                          <p:attrName>style.visibility</p:attrName>
                                        </p:attrNameLst>
                                      </p:cBhvr>
                                      <p:to>
                                        <p:strVal val="visible"/>
                                      </p:to>
                                    </p:set>
                                    <p:anim calcmode="lin" valueType="num">
                                      <p:cBhvr additive="base">
                                        <p:cTn id="51" dur="500" fill="hold"/>
                                        <p:tgtEl>
                                          <p:spTgt spid="95"/>
                                        </p:tgtEl>
                                        <p:attrNameLst>
                                          <p:attrName>ppt_x</p:attrName>
                                        </p:attrNameLst>
                                      </p:cBhvr>
                                      <p:tavLst>
                                        <p:tav tm="0">
                                          <p:val>
                                            <p:strVal val="#ppt_x"/>
                                          </p:val>
                                        </p:tav>
                                        <p:tav tm="100000">
                                          <p:val>
                                            <p:strVal val="#ppt_x"/>
                                          </p:val>
                                        </p:tav>
                                      </p:tavLst>
                                    </p:anim>
                                    <p:anim calcmode="lin" valueType="num">
                                      <p:cBhvr additive="base">
                                        <p:cTn id="52" dur="500" fill="hold"/>
                                        <p:tgtEl>
                                          <p:spTgt spid="95"/>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99"/>
                                        </p:tgtEl>
                                        <p:attrNameLst>
                                          <p:attrName>style.visibility</p:attrName>
                                        </p:attrNameLst>
                                      </p:cBhvr>
                                      <p:to>
                                        <p:strVal val="visible"/>
                                      </p:to>
                                    </p:set>
                                    <p:anim calcmode="lin" valueType="num">
                                      <p:cBhvr additive="base">
                                        <p:cTn id="55" dur="500" fill="hold"/>
                                        <p:tgtEl>
                                          <p:spTgt spid="99"/>
                                        </p:tgtEl>
                                        <p:attrNameLst>
                                          <p:attrName>ppt_x</p:attrName>
                                        </p:attrNameLst>
                                      </p:cBhvr>
                                      <p:tavLst>
                                        <p:tav tm="0">
                                          <p:val>
                                            <p:strVal val="#ppt_x"/>
                                          </p:val>
                                        </p:tav>
                                        <p:tav tm="100000">
                                          <p:val>
                                            <p:strVal val="#ppt_x"/>
                                          </p:val>
                                        </p:tav>
                                      </p:tavLst>
                                    </p:anim>
                                    <p:anim calcmode="lin" valueType="num">
                                      <p:cBhvr additive="base">
                                        <p:cTn id="56" dur="500" fill="hold"/>
                                        <p:tgtEl>
                                          <p:spTgt spid="99"/>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102"/>
                                        </p:tgtEl>
                                        <p:attrNameLst>
                                          <p:attrName>style.visibility</p:attrName>
                                        </p:attrNameLst>
                                      </p:cBhvr>
                                      <p:to>
                                        <p:strVal val="visible"/>
                                      </p:to>
                                    </p:set>
                                    <p:anim calcmode="lin" valueType="num">
                                      <p:cBhvr additive="base">
                                        <p:cTn id="59" dur="500" fill="hold"/>
                                        <p:tgtEl>
                                          <p:spTgt spid="102"/>
                                        </p:tgtEl>
                                        <p:attrNameLst>
                                          <p:attrName>ppt_x</p:attrName>
                                        </p:attrNameLst>
                                      </p:cBhvr>
                                      <p:tavLst>
                                        <p:tav tm="0">
                                          <p:val>
                                            <p:strVal val="#ppt_x"/>
                                          </p:val>
                                        </p:tav>
                                        <p:tav tm="100000">
                                          <p:val>
                                            <p:strVal val="#ppt_x"/>
                                          </p:val>
                                        </p:tav>
                                      </p:tavLst>
                                    </p:anim>
                                    <p:anim calcmode="lin" valueType="num">
                                      <p:cBhvr additive="base">
                                        <p:cTn id="60" dur="500" fill="hold"/>
                                        <p:tgtEl>
                                          <p:spTgt spid="102"/>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105"/>
                                        </p:tgtEl>
                                        <p:attrNameLst>
                                          <p:attrName>style.visibility</p:attrName>
                                        </p:attrNameLst>
                                      </p:cBhvr>
                                      <p:to>
                                        <p:strVal val="visible"/>
                                      </p:to>
                                    </p:set>
                                    <p:anim calcmode="lin" valueType="num">
                                      <p:cBhvr additive="base">
                                        <p:cTn id="63" dur="500" fill="hold"/>
                                        <p:tgtEl>
                                          <p:spTgt spid="105"/>
                                        </p:tgtEl>
                                        <p:attrNameLst>
                                          <p:attrName>ppt_x</p:attrName>
                                        </p:attrNameLst>
                                      </p:cBhvr>
                                      <p:tavLst>
                                        <p:tav tm="0">
                                          <p:val>
                                            <p:strVal val="#ppt_x"/>
                                          </p:val>
                                        </p:tav>
                                        <p:tav tm="100000">
                                          <p:val>
                                            <p:strVal val="#ppt_x"/>
                                          </p:val>
                                        </p:tav>
                                      </p:tavLst>
                                    </p:anim>
                                    <p:anim calcmode="lin" valueType="num">
                                      <p:cBhvr additive="base">
                                        <p:cTn id="64" dur="500" fill="hold"/>
                                        <p:tgtEl>
                                          <p:spTgt spid="105"/>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stCondLst>
                                    <p:cond delay="0"/>
                                  </p:stCondLst>
                                  <p:childTnLst>
                                    <p:set>
                                      <p:cBhvr>
                                        <p:cTn id="66" dur="1" fill="hold">
                                          <p:stCondLst>
                                            <p:cond delay="0"/>
                                          </p:stCondLst>
                                        </p:cTn>
                                        <p:tgtEl>
                                          <p:spTgt spid="110"/>
                                        </p:tgtEl>
                                        <p:attrNameLst>
                                          <p:attrName>style.visibility</p:attrName>
                                        </p:attrNameLst>
                                      </p:cBhvr>
                                      <p:to>
                                        <p:strVal val="visible"/>
                                      </p:to>
                                    </p:set>
                                    <p:anim calcmode="lin" valueType="num">
                                      <p:cBhvr additive="base">
                                        <p:cTn id="67" dur="500" fill="hold"/>
                                        <p:tgtEl>
                                          <p:spTgt spid="110"/>
                                        </p:tgtEl>
                                        <p:attrNameLst>
                                          <p:attrName>ppt_x</p:attrName>
                                        </p:attrNameLst>
                                      </p:cBhvr>
                                      <p:tavLst>
                                        <p:tav tm="0">
                                          <p:val>
                                            <p:strVal val="#ppt_x"/>
                                          </p:val>
                                        </p:tav>
                                        <p:tav tm="100000">
                                          <p:val>
                                            <p:strVal val="#ppt_x"/>
                                          </p:val>
                                        </p:tav>
                                      </p:tavLst>
                                    </p:anim>
                                    <p:anim calcmode="lin" valueType="num">
                                      <p:cBhvr additive="base">
                                        <p:cTn id="68" dur="500" fill="hold"/>
                                        <p:tgtEl>
                                          <p:spTgt spid="110"/>
                                        </p:tgtEl>
                                        <p:attrNameLst>
                                          <p:attrName>ppt_y</p:attrName>
                                        </p:attrNameLst>
                                      </p:cBhvr>
                                      <p:tavLst>
                                        <p:tav tm="0">
                                          <p:val>
                                            <p:strVal val="1+#ppt_h/2"/>
                                          </p:val>
                                        </p:tav>
                                        <p:tav tm="100000">
                                          <p:val>
                                            <p:strVal val="#ppt_y"/>
                                          </p:val>
                                        </p:tav>
                                      </p:tavLst>
                                    </p:anim>
                                  </p:childTnLst>
                                </p:cTn>
                              </p:par>
                              <p:par>
                                <p:cTn id="69" presetID="2" presetClass="entr" presetSubtype="4" fill="hold" nodeType="withEffect">
                                  <p:stCondLst>
                                    <p:cond delay="0"/>
                                  </p:stCondLst>
                                  <p:childTnLst>
                                    <p:set>
                                      <p:cBhvr>
                                        <p:cTn id="70" dur="1" fill="hold">
                                          <p:stCondLst>
                                            <p:cond delay="0"/>
                                          </p:stCondLst>
                                        </p:cTn>
                                        <p:tgtEl>
                                          <p:spTgt spid="111"/>
                                        </p:tgtEl>
                                        <p:attrNameLst>
                                          <p:attrName>style.visibility</p:attrName>
                                        </p:attrNameLst>
                                      </p:cBhvr>
                                      <p:to>
                                        <p:strVal val="visible"/>
                                      </p:to>
                                    </p:set>
                                    <p:anim calcmode="lin" valueType="num">
                                      <p:cBhvr additive="base">
                                        <p:cTn id="71" dur="500" fill="hold"/>
                                        <p:tgtEl>
                                          <p:spTgt spid="111"/>
                                        </p:tgtEl>
                                        <p:attrNameLst>
                                          <p:attrName>ppt_x</p:attrName>
                                        </p:attrNameLst>
                                      </p:cBhvr>
                                      <p:tavLst>
                                        <p:tav tm="0">
                                          <p:val>
                                            <p:strVal val="#ppt_x"/>
                                          </p:val>
                                        </p:tav>
                                        <p:tav tm="100000">
                                          <p:val>
                                            <p:strVal val="#ppt_x"/>
                                          </p:val>
                                        </p:tav>
                                      </p:tavLst>
                                    </p:anim>
                                    <p:anim calcmode="lin" valueType="num">
                                      <p:cBhvr additive="base">
                                        <p:cTn id="72" dur="500" fill="hold"/>
                                        <p:tgtEl>
                                          <p:spTgt spid="111"/>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4" fill="hold" grpId="0" nodeType="clickEffect">
                                  <p:stCondLst>
                                    <p:cond delay="0"/>
                                  </p:stCondLst>
                                  <p:childTnLst>
                                    <p:set>
                                      <p:cBhvr>
                                        <p:cTn id="76" dur="1" fill="hold">
                                          <p:stCondLst>
                                            <p:cond delay="0"/>
                                          </p:stCondLst>
                                        </p:cTn>
                                        <p:tgtEl>
                                          <p:spTgt spid="114"/>
                                        </p:tgtEl>
                                        <p:attrNameLst>
                                          <p:attrName>style.visibility</p:attrName>
                                        </p:attrNameLst>
                                      </p:cBhvr>
                                      <p:to>
                                        <p:strVal val="visible"/>
                                      </p:to>
                                    </p:set>
                                    <p:anim calcmode="lin" valueType="num">
                                      <p:cBhvr additive="base">
                                        <p:cTn id="77" dur="500" fill="hold"/>
                                        <p:tgtEl>
                                          <p:spTgt spid="114"/>
                                        </p:tgtEl>
                                        <p:attrNameLst>
                                          <p:attrName>ppt_x</p:attrName>
                                        </p:attrNameLst>
                                      </p:cBhvr>
                                      <p:tavLst>
                                        <p:tav tm="0">
                                          <p:val>
                                            <p:strVal val="#ppt_x"/>
                                          </p:val>
                                        </p:tav>
                                        <p:tav tm="100000">
                                          <p:val>
                                            <p:strVal val="#ppt_x"/>
                                          </p:val>
                                        </p:tav>
                                      </p:tavLst>
                                    </p:anim>
                                    <p:anim calcmode="lin" valueType="num">
                                      <p:cBhvr additive="base">
                                        <p:cTn id="78" dur="500" fill="hold"/>
                                        <p:tgtEl>
                                          <p:spTgt spid="114"/>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43"/>
                                        </p:tgtEl>
                                        <p:attrNameLst>
                                          <p:attrName>style.visibility</p:attrName>
                                        </p:attrNameLst>
                                      </p:cBhvr>
                                      <p:to>
                                        <p:strVal val="visible"/>
                                      </p:to>
                                    </p:set>
                                    <p:anim calcmode="lin" valueType="num">
                                      <p:cBhvr additive="base">
                                        <p:cTn id="81" dur="500" fill="hold"/>
                                        <p:tgtEl>
                                          <p:spTgt spid="43"/>
                                        </p:tgtEl>
                                        <p:attrNameLst>
                                          <p:attrName>ppt_x</p:attrName>
                                        </p:attrNameLst>
                                      </p:cBhvr>
                                      <p:tavLst>
                                        <p:tav tm="0">
                                          <p:val>
                                            <p:strVal val="#ppt_x"/>
                                          </p:val>
                                        </p:tav>
                                        <p:tav tm="100000">
                                          <p:val>
                                            <p:strVal val="#ppt_x"/>
                                          </p:val>
                                        </p:tav>
                                      </p:tavLst>
                                    </p:anim>
                                    <p:anim calcmode="lin" valueType="num">
                                      <p:cBhvr additive="base">
                                        <p:cTn id="82" dur="500" fill="hold"/>
                                        <p:tgtEl>
                                          <p:spTgt spid="43"/>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50"/>
                                        </p:tgtEl>
                                        <p:attrNameLst>
                                          <p:attrName>style.visibility</p:attrName>
                                        </p:attrNameLst>
                                      </p:cBhvr>
                                      <p:to>
                                        <p:strVal val="visible"/>
                                      </p:to>
                                    </p:set>
                                    <p:anim calcmode="lin" valueType="num">
                                      <p:cBhvr additive="base">
                                        <p:cTn id="85" dur="500" fill="hold"/>
                                        <p:tgtEl>
                                          <p:spTgt spid="50"/>
                                        </p:tgtEl>
                                        <p:attrNameLst>
                                          <p:attrName>ppt_x</p:attrName>
                                        </p:attrNameLst>
                                      </p:cBhvr>
                                      <p:tavLst>
                                        <p:tav tm="0">
                                          <p:val>
                                            <p:strVal val="#ppt_x"/>
                                          </p:val>
                                        </p:tav>
                                        <p:tav tm="100000">
                                          <p:val>
                                            <p:strVal val="#ppt_x"/>
                                          </p:val>
                                        </p:tav>
                                      </p:tavLst>
                                    </p:anim>
                                    <p:anim calcmode="lin" valueType="num">
                                      <p:cBhvr additive="base">
                                        <p:cTn id="86" dur="500" fill="hold"/>
                                        <p:tgtEl>
                                          <p:spTgt spid="50"/>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51"/>
                                        </p:tgtEl>
                                        <p:attrNameLst>
                                          <p:attrName>style.visibility</p:attrName>
                                        </p:attrNameLst>
                                      </p:cBhvr>
                                      <p:to>
                                        <p:strVal val="visible"/>
                                      </p:to>
                                    </p:set>
                                    <p:anim calcmode="lin" valueType="num">
                                      <p:cBhvr additive="base">
                                        <p:cTn id="89" dur="500" fill="hold"/>
                                        <p:tgtEl>
                                          <p:spTgt spid="51"/>
                                        </p:tgtEl>
                                        <p:attrNameLst>
                                          <p:attrName>ppt_x</p:attrName>
                                        </p:attrNameLst>
                                      </p:cBhvr>
                                      <p:tavLst>
                                        <p:tav tm="0">
                                          <p:val>
                                            <p:strVal val="#ppt_x"/>
                                          </p:val>
                                        </p:tav>
                                        <p:tav tm="100000">
                                          <p:val>
                                            <p:strVal val="#ppt_x"/>
                                          </p:val>
                                        </p:tav>
                                      </p:tavLst>
                                    </p:anim>
                                    <p:anim calcmode="lin" valueType="num">
                                      <p:cBhvr additive="base">
                                        <p:cTn id="90" dur="500" fill="hold"/>
                                        <p:tgtEl>
                                          <p:spTgt spid="51"/>
                                        </p:tgtEl>
                                        <p:attrNameLst>
                                          <p:attrName>ppt_y</p:attrName>
                                        </p:attrNameLst>
                                      </p:cBhvr>
                                      <p:tavLst>
                                        <p:tav tm="0">
                                          <p:val>
                                            <p:strVal val="1+#ppt_h/2"/>
                                          </p:val>
                                        </p:tav>
                                        <p:tav tm="100000">
                                          <p:val>
                                            <p:strVal val="#ppt_y"/>
                                          </p:val>
                                        </p:tav>
                                      </p:tavLst>
                                    </p:anim>
                                  </p:childTnLst>
                                </p:cTn>
                              </p:par>
                              <p:par>
                                <p:cTn id="91" presetID="2" presetClass="entr" presetSubtype="4" fill="hold" grpId="0" nodeType="withEffect">
                                  <p:stCondLst>
                                    <p:cond delay="0"/>
                                  </p:stCondLst>
                                  <p:childTnLst>
                                    <p:set>
                                      <p:cBhvr>
                                        <p:cTn id="92" dur="1" fill="hold">
                                          <p:stCondLst>
                                            <p:cond delay="0"/>
                                          </p:stCondLst>
                                        </p:cTn>
                                        <p:tgtEl>
                                          <p:spTgt spid="65"/>
                                        </p:tgtEl>
                                        <p:attrNameLst>
                                          <p:attrName>style.visibility</p:attrName>
                                        </p:attrNameLst>
                                      </p:cBhvr>
                                      <p:to>
                                        <p:strVal val="visible"/>
                                      </p:to>
                                    </p:set>
                                    <p:anim calcmode="lin" valueType="num">
                                      <p:cBhvr additive="base">
                                        <p:cTn id="93" dur="500" fill="hold"/>
                                        <p:tgtEl>
                                          <p:spTgt spid="65"/>
                                        </p:tgtEl>
                                        <p:attrNameLst>
                                          <p:attrName>ppt_x</p:attrName>
                                        </p:attrNameLst>
                                      </p:cBhvr>
                                      <p:tavLst>
                                        <p:tav tm="0">
                                          <p:val>
                                            <p:strVal val="#ppt_x"/>
                                          </p:val>
                                        </p:tav>
                                        <p:tav tm="100000">
                                          <p:val>
                                            <p:strVal val="#ppt_x"/>
                                          </p:val>
                                        </p:tav>
                                      </p:tavLst>
                                    </p:anim>
                                    <p:anim calcmode="lin" valueType="num">
                                      <p:cBhvr additive="base">
                                        <p:cTn id="94" dur="500" fill="hold"/>
                                        <p:tgtEl>
                                          <p:spTgt spid="65"/>
                                        </p:tgtEl>
                                        <p:attrNameLst>
                                          <p:attrName>ppt_y</p:attrName>
                                        </p:attrNameLst>
                                      </p:cBhvr>
                                      <p:tavLst>
                                        <p:tav tm="0">
                                          <p:val>
                                            <p:strVal val="1+#ppt_h/2"/>
                                          </p:val>
                                        </p:tav>
                                        <p:tav tm="100000">
                                          <p:val>
                                            <p:strVal val="#ppt_y"/>
                                          </p:val>
                                        </p:tav>
                                      </p:tavLst>
                                    </p:anim>
                                  </p:childTnLst>
                                </p:cTn>
                              </p:par>
                              <p:par>
                                <p:cTn id="95" presetID="2" presetClass="entr" presetSubtype="4" fill="hold" grpId="0" nodeType="withEffect">
                                  <p:stCondLst>
                                    <p:cond delay="0"/>
                                  </p:stCondLst>
                                  <p:childTnLst>
                                    <p:set>
                                      <p:cBhvr>
                                        <p:cTn id="96" dur="1" fill="hold">
                                          <p:stCondLst>
                                            <p:cond delay="0"/>
                                          </p:stCondLst>
                                        </p:cTn>
                                        <p:tgtEl>
                                          <p:spTgt spid="66"/>
                                        </p:tgtEl>
                                        <p:attrNameLst>
                                          <p:attrName>style.visibility</p:attrName>
                                        </p:attrNameLst>
                                      </p:cBhvr>
                                      <p:to>
                                        <p:strVal val="visible"/>
                                      </p:to>
                                    </p:set>
                                    <p:anim calcmode="lin" valueType="num">
                                      <p:cBhvr additive="base">
                                        <p:cTn id="97" dur="500" fill="hold"/>
                                        <p:tgtEl>
                                          <p:spTgt spid="66"/>
                                        </p:tgtEl>
                                        <p:attrNameLst>
                                          <p:attrName>ppt_x</p:attrName>
                                        </p:attrNameLst>
                                      </p:cBhvr>
                                      <p:tavLst>
                                        <p:tav tm="0">
                                          <p:val>
                                            <p:strVal val="#ppt_x"/>
                                          </p:val>
                                        </p:tav>
                                        <p:tav tm="100000">
                                          <p:val>
                                            <p:strVal val="#ppt_x"/>
                                          </p:val>
                                        </p:tav>
                                      </p:tavLst>
                                    </p:anim>
                                    <p:anim calcmode="lin" valueType="num">
                                      <p:cBhvr additive="base">
                                        <p:cTn id="98" dur="500" fill="hold"/>
                                        <p:tgtEl>
                                          <p:spTgt spid="66"/>
                                        </p:tgtEl>
                                        <p:attrNameLst>
                                          <p:attrName>ppt_y</p:attrName>
                                        </p:attrNameLst>
                                      </p:cBhvr>
                                      <p:tavLst>
                                        <p:tav tm="0">
                                          <p:val>
                                            <p:strVal val="1+#ppt_h/2"/>
                                          </p:val>
                                        </p:tav>
                                        <p:tav tm="100000">
                                          <p:val>
                                            <p:strVal val="#ppt_y"/>
                                          </p:val>
                                        </p:tav>
                                      </p:tavLst>
                                    </p:anim>
                                  </p:childTnLst>
                                </p:cTn>
                              </p:par>
                              <p:par>
                                <p:cTn id="99" presetID="2" presetClass="entr" presetSubtype="4" fill="hold" grpId="0" nodeType="withEffect">
                                  <p:stCondLst>
                                    <p:cond delay="0"/>
                                  </p:stCondLst>
                                  <p:childTnLst>
                                    <p:set>
                                      <p:cBhvr>
                                        <p:cTn id="100" dur="1" fill="hold">
                                          <p:stCondLst>
                                            <p:cond delay="0"/>
                                          </p:stCondLst>
                                        </p:cTn>
                                        <p:tgtEl>
                                          <p:spTgt spid="67"/>
                                        </p:tgtEl>
                                        <p:attrNameLst>
                                          <p:attrName>style.visibility</p:attrName>
                                        </p:attrNameLst>
                                      </p:cBhvr>
                                      <p:to>
                                        <p:strVal val="visible"/>
                                      </p:to>
                                    </p:set>
                                    <p:anim calcmode="lin" valueType="num">
                                      <p:cBhvr additive="base">
                                        <p:cTn id="101" dur="500" fill="hold"/>
                                        <p:tgtEl>
                                          <p:spTgt spid="67"/>
                                        </p:tgtEl>
                                        <p:attrNameLst>
                                          <p:attrName>ppt_x</p:attrName>
                                        </p:attrNameLst>
                                      </p:cBhvr>
                                      <p:tavLst>
                                        <p:tav tm="0">
                                          <p:val>
                                            <p:strVal val="#ppt_x"/>
                                          </p:val>
                                        </p:tav>
                                        <p:tav tm="100000">
                                          <p:val>
                                            <p:strVal val="#ppt_x"/>
                                          </p:val>
                                        </p:tav>
                                      </p:tavLst>
                                    </p:anim>
                                    <p:anim calcmode="lin" valueType="num">
                                      <p:cBhvr additive="base">
                                        <p:cTn id="102" dur="500" fill="hold"/>
                                        <p:tgtEl>
                                          <p:spTgt spid="67"/>
                                        </p:tgtEl>
                                        <p:attrNameLst>
                                          <p:attrName>ppt_y</p:attrName>
                                        </p:attrNameLst>
                                      </p:cBhvr>
                                      <p:tavLst>
                                        <p:tav tm="0">
                                          <p:val>
                                            <p:strVal val="1+#ppt_h/2"/>
                                          </p:val>
                                        </p:tav>
                                        <p:tav tm="100000">
                                          <p:val>
                                            <p:strVal val="#ppt_y"/>
                                          </p:val>
                                        </p:tav>
                                      </p:tavLst>
                                    </p:anim>
                                  </p:childTnLst>
                                </p:cTn>
                              </p:par>
                              <p:par>
                                <p:cTn id="103" presetID="2" presetClass="entr" presetSubtype="4" fill="hold" grpId="0" nodeType="withEffect">
                                  <p:stCondLst>
                                    <p:cond delay="0"/>
                                  </p:stCondLst>
                                  <p:childTnLst>
                                    <p:set>
                                      <p:cBhvr>
                                        <p:cTn id="104" dur="1" fill="hold">
                                          <p:stCondLst>
                                            <p:cond delay="0"/>
                                          </p:stCondLst>
                                        </p:cTn>
                                        <p:tgtEl>
                                          <p:spTgt spid="68"/>
                                        </p:tgtEl>
                                        <p:attrNameLst>
                                          <p:attrName>style.visibility</p:attrName>
                                        </p:attrNameLst>
                                      </p:cBhvr>
                                      <p:to>
                                        <p:strVal val="visible"/>
                                      </p:to>
                                    </p:set>
                                    <p:anim calcmode="lin" valueType="num">
                                      <p:cBhvr additive="base">
                                        <p:cTn id="105" dur="500" fill="hold"/>
                                        <p:tgtEl>
                                          <p:spTgt spid="68"/>
                                        </p:tgtEl>
                                        <p:attrNameLst>
                                          <p:attrName>ppt_x</p:attrName>
                                        </p:attrNameLst>
                                      </p:cBhvr>
                                      <p:tavLst>
                                        <p:tav tm="0">
                                          <p:val>
                                            <p:strVal val="#ppt_x"/>
                                          </p:val>
                                        </p:tav>
                                        <p:tav tm="100000">
                                          <p:val>
                                            <p:strVal val="#ppt_x"/>
                                          </p:val>
                                        </p:tav>
                                      </p:tavLst>
                                    </p:anim>
                                    <p:anim calcmode="lin" valueType="num">
                                      <p:cBhvr additive="base">
                                        <p:cTn id="106" dur="500" fill="hold"/>
                                        <p:tgtEl>
                                          <p:spTgt spid="68"/>
                                        </p:tgtEl>
                                        <p:attrNameLst>
                                          <p:attrName>ppt_y</p:attrName>
                                        </p:attrNameLst>
                                      </p:cBhvr>
                                      <p:tavLst>
                                        <p:tav tm="0">
                                          <p:val>
                                            <p:strVal val="1+#ppt_h/2"/>
                                          </p:val>
                                        </p:tav>
                                        <p:tav tm="100000">
                                          <p:val>
                                            <p:strVal val="#ppt_y"/>
                                          </p:val>
                                        </p:tav>
                                      </p:tavLst>
                                    </p:anim>
                                  </p:childTnLst>
                                </p:cTn>
                              </p:par>
                              <p:par>
                                <p:cTn id="107" presetID="2" presetClass="entr" presetSubtype="4" fill="hold" grpId="0" nodeType="withEffect">
                                  <p:stCondLst>
                                    <p:cond delay="0"/>
                                  </p:stCondLst>
                                  <p:childTnLst>
                                    <p:set>
                                      <p:cBhvr>
                                        <p:cTn id="108" dur="1" fill="hold">
                                          <p:stCondLst>
                                            <p:cond delay="0"/>
                                          </p:stCondLst>
                                        </p:cTn>
                                        <p:tgtEl>
                                          <p:spTgt spid="69"/>
                                        </p:tgtEl>
                                        <p:attrNameLst>
                                          <p:attrName>style.visibility</p:attrName>
                                        </p:attrNameLst>
                                      </p:cBhvr>
                                      <p:to>
                                        <p:strVal val="visible"/>
                                      </p:to>
                                    </p:set>
                                    <p:anim calcmode="lin" valueType="num">
                                      <p:cBhvr additive="base">
                                        <p:cTn id="109" dur="500" fill="hold"/>
                                        <p:tgtEl>
                                          <p:spTgt spid="69"/>
                                        </p:tgtEl>
                                        <p:attrNameLst>
                                          <p:attrName>ppt_x</p:attrName>
                                        </p:attrNameLst>
                                      </p:cBhvr>
                                      <p:tavLst>
                                        <p:tav tm="0">
                                          <p:val>
                                            <p:strVal val="#ppt_x"/>
                                          </p:val>
                                        </p:tav>
                                        <p:tav tm="100000">
                                          <p:val>
                                            <p:strVal val="#ppt_x"/>
                                          </p:val>
                                        </p:tav>
                                      </p:tavLst>
                                    </p:anim>
                                    <p:anim calcmode="lin" valueType="num">
                                      <p:cBhvr additive="base">
                                        <p:cTn id="110" dur="500" fill="hold"/>
                                        <p:tgtEl>
                                          <p:spTgt spid="69"/>
                                        </p:tgtEl>
                                        <p:attrNameLst>
                                          <p:attrName>ppt_y</p:attrName>
                                        </p:attrNameLst>
                                      </p:cBhvr>
                                      <p:tavLst>
                                        <p:tav tm="0">
                                          <p:val>
                                            <p:strVal val="1+#ppt_h/2"/>
                                          </p:val>
                                        </p:tav>
                                        <p:tav tm="100000">
                                          <p:val>
                                            <p:strVal val="#ppt_y"/>
                                          </p:val>
                                        </p:tav>
                                      </p:tavLst>
                                    </p:anim>
                                  </p:childTnLst>
                                </p:cTn>
                              </p:par>
                              <p:par>
                                <p:cTn id="111" presetID="2" presetClass="entr" presetSubtype="4" fill="hold" grpId="0" nodeType="withEffect">
                                  <p:stCondLst>
                                    <p:cond delay="0"/>
                                  </p:stCondLst>
                                  <p:childTnLst>
                                    <p:set>
                                      <p:cBhvr>
                                        <p:cTn id="112" dur="1" fill="hold">
                                          <p:stCondLst>
                                            <p:cond delay="0"/>
                                          </p:stCondLst>
                                        </p:cTn>
                                        <p:tgtEl>
                                          <p:spTgt spid="87"/>
                                        </p:tgtEl>
                                        <p:attrNameLst>
                                          <p:attrName>style.visibility</p:attrName>
                                        </p:attrNameLst>
                                      </p:cBhvr>
                                      <p:to>
                                        <p:strVal val="visible"/>
                                      </p:to>
                                    </p:set>
                                    <p:anim calcmode="lin" valueType="num">
                                      <p:cBhvr additive="base">
                                        <p:cTn id="113" dur="500" fill="hold"/>
                                        <p:tgtEl>
                                          <p:spTgt spid="87"/>
                                        </p:tgtEl>
                                        <p:attrNameLst>
                                          <p:attrName>ppt_x</p:attrName>
                                        </p:attrNameLst>
                                      </p:cBhvr>
                                      <p:tavLst>
                                        <p:tav tm="0">
                                          <p:val>
                                            <p:strVal val="#ppt_x"/>
                                          </p:val>
                                        </p:tav>
                                        <p:tav tm="100000">
                                          <p:val>
                                            <p:strVal val="#ppt_x"/>
                                          </p:val>
                                        </p:tav>
                                      </p:tavLst>
                                    </p:anim>
                                    <p:anim calcmode="lin" valueType="num">
                                      <p:cBhvr additive="base">
                                        <p:cTn id="114" dur="500" fill="hold"/>
                                        <p:tgtEl>
                                          <p:spTgt spid="87"/>
                                        </p:tgtEl>
                                        <p:attrNameLst>
                                          <p:attrName>ppt_y</p:attrName>
                                        </p:attrNameLst>
                                      </p:cBhvr>
                                      <p:tavLst>
                                        <p:tav tm="0">
                                          <p:val>
                                            <p:strVal val="1+#ppt_h/2"/>
                                          </p:val>
                                        </p:tav>
                                        <p:tav tm="100000">
                                          <p:val>
                                            <p:strVal val="#ppt_y"/>
                                          </p:val>
                                        </p:tav>
                                      </p:tavLst>
                                    </p:anim>
                                  </p:childTnLst>
                                </p:cTn>
                              </p:par>
                              <p:par>
                                <p:cTn id="115" presetID="2" presetClass="entr" presetSubtype="4" fill="hold" nodeType="withEffect">
                                  <p:stCondLst>
                                    <p:cond delay="0"/>
                                  </p:stCondLst>
                                  <p:childTnLst>
                                    <p:set>
                                      <p:cBhvr>
                                        <p:cTn id="116" dur="1" fill="hold">
                                          <p:stCondLst>
                                            <p:cond delay="0"/>
                                          </p:stCondLst>
                                        </p:cTn>
                                        <p:tgtEl>
                                          <p:spTgt spid="91"/>
                                        </p:tgtEl>
                                        <p:attrNameLst>
                                          <p:attrName>style.visibility</p:attrName>
                                        </p:attrNameLst>
                                      </p:cBhvr>
                                      <p:to>
                                        <p:strVal val="visible"/>
                                      </p:to>
                                    </p:set>
                                    <p:anim calcmode="lin" valueType="num">
                                      <p:cBhvr additive="base">
                                        <p:cTn id="117" dur="500" fill="hold"/>
                                        <p:tgtEl>
                                          <p:spTgt spid="91"/>
                                        </p:tgtEl>
                                        <p:attrNameLst>
                                          <p:attrName>ppt_x</p:attrName>
                                        </p:attrNameLst>
                                      </p:cBhvr>
                                      <p:tavLst>
                                        <p:tav tm="0">
                                          <p:val>
                                            <p:strVal val="#ppt_x"/>
                                          </p:val>
                                        </p:tav>
                                        <p:tav tm="100000">
                                          <p:val>
                                            <p:strVal val="#ppt_x"/>
                                          </p:val>
                                        </p:tav>
                                      </p:tavLst>
                                    </p:anim>
                                    <p:anim calcmode="lin" valueType="num">
                                      <p:cBhvr additive="base">
                                        <p:cTn id="118" dur="500" fill="hold"/>
                                        <p:tgtEl>
                                          <p:spTgt spid="91"/>
                                        </p:tgtEl>
                                        <p:attrNameLst>
                                          <p:attrName>ppt_y</p:attrName>
                                        </p:attrNameLst>
                                      </p:cBhvr>
                                      <p:tavLst>
                                        <p:tav tm="0">
                                          <p:val>
                                            <p:strVal val="1+#ppt_h/2"/>
                                          </p:val>
                                        </p:tav>
                                        <p:tav tm="100000">
                                          <p:val>
                                            <p:strVal val="#ppt_y"/>
                                          </p:val>
                                        </p:tav>
                                      </p:tavLst>
                                    </p:anim>
                                  </p:childTnLst>
                                </p:cTn>
                              </p:par>
                              <p:par>
                                <p:cTn id="119" presetID="2" presetClass="entr" presetSubtype="4" fill="hold" nodeType="withEffect">
                                  <p:stCondLst>
                                    <p:cond delay="0"/>
                                  </p:stCondLst>
                                  <p:childTnLst>
                                    <p:set>
                                      <p:cBhvr>
                                        <p:cTn id="120" dur="1" fill="hold">
                                          <p:stCondLst>
                                            <p:cond delay="0"/>
                                          </p:stCondLst>
                                        </p:cTn>
                                        <p:tgtEl>
                                          <p:spTgt spid="96"/>
                                        </p:tgtEl>
                                        <p:attrNameLst>
                                          <p:attrName>style.visibility</p:attrName>
                                        </p:attrNameLst>
                                      </p:cBhvr>
                                      <p:to>
                                        <p:strVal val="visible"/>
                                      </p:to>
                                    </p:set>
                                    <p:anim calcmode="lin" valueType="num">
                                      <p:cBhvr additive="base">
                                        <p:cTn id="121" dur="500" fill="hold"/>
                                        <p:tgtEl>
                                          <p:spTgt spid="96"/>
                                        </p:tgtEl>
                                        <p:attrNameLst>
                                          <p:attrName>ppt_x</p:attrName>
                                        </p:attrNameLst>
                                      </p:cBhvr>
                                      <p:tavLst>
                                        <p:tav tm="0">
                                          <p:val>
                                            <p:strVal val="#ppt_x"/>
                                          </p:val>
                                        </p:tav>
                                        <p:tav tm="100000">
                                          <p:val>
                                            <p:strVal val="#ppt_x"/>
                                          </p:val>
                                        </p:tav>
                                      </p:tavLst>
                                    </p:anim>
                                    <p:anim calcmode="lin" valueType="num">
                                      <p:cBhvr additive="base">
                                        <p:cTn id="122" dur="500" fill="hold"/>
                                        <p:tgtEl>
                                          <p:spTgt spid="96"/>
                                        </p:tgtEl>
                                        <p:attrNameLst>
                                          <p:attrName>ppt_y</p:attrName>
                                        </p:attrNameLst>
                                      </p:cBhvr>
                                      <p:tavLst>
                                        <p:tav tm="0">
                                          <p:val>
                                            <p:strVal val="1+#ppt_h/2"/>
                                          </p:val>
                                        </p:tav>
                                        <p:tav tm="100000">
                                          <p:val>
                                            <p:strVal val="#ppt_y"/>
                                          </p:val>
                                        </p:tav>
                                      </p:tavLst>
                                    </p:anim>
                                  </p:childTnLst>
                                </p:cTn>
                              </p:par>
                              <p:par>
                                <p:cTn id="123" presetID="2" presetClass="entr" presetSubtype="4" fill="hold" nodeType="withEffect">
                                  <p:stCondLst>
                                    <p:cond delay="0"/>
                                  </p:stCondLst>
                                  <p:childTnLst>
                                    <p:set>
                                      <p:cBhvr>
                                        <p:cTn id="124" dur="1" fill="hold">
                                          <p:stCondLst>
                                            <p:cond delay="0"/>
                                          </p:stCondLst>
                                        </p:cTn>
                                        <p:tgtEl>
                                          <p:spTgt spid="100"/>
                                        </p:tgtEl>
                                        <p:attrNameLst>
                                          <p:attrName>style.visibility</p:attrName>
                                        </p:attrNameLst>
                                      </p:cBhvr>
                                      <p:to>
                                        <p:strVal val="visible"/>
                                      </p:to>
                                    </p:set>
                                    <p:anim calcmode="lin" valueType="num">
                                      <p:cBhvr additive="base">
                                        <p:cTn id="125" dur="500" fill="hold"/>
                                        <p:tgtEl>
                                          <p:spTgt spid="100"/>
                                        </p:tgtEl>
                                        <p:attrNameLst>
                                          <p:attrName>ppt_x</p:attrName>
                                        </p:attrNameLst>
                                      </p:cBhvr>
                                      <p:tavLst>
                                        <p:tav tm="0">
                                          <p:val>
                                            <p:strVal val="#ppt_x"/>
                                          </p:val>
                                        </p:tav>
                                        <p:tav tm="100000">
                                          <p:val>
                                            <p:strVal val="#ppt_x"/>
                                          </p:val>
                                        </p:tav>
                                      </p:tavLst>
                                    </p:anim>
                                    <p:anim calcmode="lin" valueType="num">
                                      <p:cBhvr additive="base">
                                        <p:cTn id="126" dur="500" fill="hold"/>
                                        <p:tgtEl>
                                          <p:spTgt spid="100"/>
                                        </p:tgtEl>
                                        <p:attrNameLst>
                                          <p:attrName>ppt_y</p:attrName>
                                        </p:attrNameLst>
                                      </p:cBhvr>
                                      <p:tavLst>
                                        <p:tav tm="0">
                                          <p:val>
                                            <p:strVal val="1+#ppt_h/2"/>
                                          </p:val>
                                        </p:tav>
                                        <p:tav tm="100000">
                                          <p:val>
                                            <p:strVal val="#ppt_y"/>
                                          </p:val>
                                        </p:tav>
                                      </p:tavLst>
                                    </p:anim>
                                  </p:childTnLst>
                                </p:cTn>
                              </p:par>
                              <p:par>
                                <p:cTn id="127" presetID="2" presetClass="entr" presetSubtype="4" fill="hold" nodeType="withEffect">
                                  <p:stCondLst>
                                    <p:cond delay="0"/>
                                  </p:stCondLst>
                                  <p:childTnLst>
                                    <p:set>
                                      <p:cBhvr>
                                        <p:cTn id="128" dur="1" fill="hold">
                                          <p:stCondLst>
                                            <p:cond delay="0"/>
                                          </p:stCondLst>
                                        </p:cTn>
                                        <p:tgtEl>
                                          <p:spTgt spid="104"/>
                                        </p:tgtEl>
                                        <p:attrNameLst>
                                          <p:attrName>style.visibility</p:attrName>
                                        </p:attrNameLst>
                                      </p:cBhvr>
                                      <p:to>
                                        <p:strVal val="visible"/>
                                      </p:to>
                                    </p:set>
                                    <p:anim calcmode="lin" valueType="num">
                                      <p:cBhvr additive="base">
                                        <p:cTn id="129" dur="500" fill="hold"/>
                                        <p:tgtEl>
                                          <p:spTgt spid="104"/>
                                        </p:tgtEl>
                                        <p:attrNameLst>
                                          <p:attrName>ppt_x</p:attrName>
                                        </p:attrNameLst>
                                      </p:cBhvr>
                                      <p:tavLst>
                                        <p:tav tm="0">
                                          <p:val>
                                            <p:strVal val="#ppt_x"/>
                                          </p:val>
                                        </p:tav>
                                        <p:tav tm="100000">
                                          <p:val>
                                            <p:strVal val="#ppt_x"/>
                                          </p:val>
                                        </p:tav>
                                      </p:tavLst>
                                    </p:anim>
                                    <p:anim calcmode="lin" valueType="num">
                                      <p:cBhvr additive="base">
                                        <p:cTn id="130" dur="500" fill="hold"/>
                                        <p:tgtEl>
                                          <p:spTgt spid="104"/>
                                        </p:tgtEl>
                                        <p:attrNameLst>
                                          <p:attrName>ppt_y</p:attrName>
                                        </p:attrNameLst>
                                      </p:cBhvr>
                                      <p:tavLst>
                                        <p:tav tm="0">
                                          <p:val>
                                            <p:strVal val="1+#ppt_h/2"/>
                                          </p:val>
                                        </p:tav>
                                        <p:tav tm="100000">
                                          <p:val>
                                            <p:strVal val="#ppt_y"/>
                                          </p:val>
                                        </p:tav>
                                      </p:tavLst>
                                    </p:anim>
                                  </p:childTnLst>
                                </p:cTn>
                              </p:par>
                              <p:par>
                                <p:cTn id="131" presetID="2" presetClass="entr" presetSubtype="4" fill="hold" nodeType="withEffect">
                                  <p:stCondLst>
                                    <p:cond delay="0"/>
                                  </p:stCondLst>
                                  <p:childTnLst>
                                    <p:set>
                                      <p:cBhvr>
                                        <p:cTn id="132" dur="1" fill="hold">
                                          <p:stCondLst>
                                            <p:cond delay="0"/>
                                          </p:stCondLst>
                                        </p:cTn>
                                        <p:tgtEl>
                                          <p:spTgt spid="106"/>
                                        </p:tgtEl>
                                        <p:attrNameLst>
                                          <p:attrName>style.visibility</p:attrName>
                                        </p:attrNameLst>
                                      </p:cBhvr>
                                      <p:to>
                                        <p:strVal val="visible"/>
                                      </p:to>
                                    </p:set>
                                    <p:anim calcmode="lin" valueType="num">
                                      <p:cBhvr additive="base">
                                        <p:cTn id="133" dur="500" fill="hold"/>
                                        <p:tgtEl>
                                          <p:spTgt spid="106"/>
                                        </p:tgtEl>
                                        <p:attrNameLst>
                                          <p:attrName>ppt_x</p:attrName>
                                        </p:attrNameLst>
                                      </p:cBhvr>
                                      <p:tavLst>
                                        <p:tav tm="0">
                                          <p:val>
                                            <p:strVal val="#ppt_x"/>
                                          </p:val>
                                        </p:tav>
                                        <p:tav tm="100000">
                                          <p:val>
                                            <p:strVal val="#ppt_x"/>
                                          </p:val>
                                        </p:tav>
                                      </p:tavLst>
                                    </p:anim>
                                    <p:anim calcmode="lin" valueType="num">
                                      <p:cBhvr additive="base">
                                        <p:cTn id="134" dur="500" fill="hold"/>
                                        <p:tgtEl>
                                          <p:spTgt spid="106"/>
                                        </p:tgtEl>
                                        <p:attrNameLst>
                                          <p:attrName>ppt_y</p:attrName>
                                        </p:attrNameLst>
                                      </p:cBhvr>
                                      <p:tavLst>
                                        <p:tav tm="0">
                                          <p:val>
                                            <p:strVal val="1+#ppt_h/2"/>
                                          </p:val>
                                        </p:tav>
                                        <p:tav tm="100000">
                                          <p:val>
                                            <p:strVal val="#ppt_y"/>
                                          </p:val>
                                        </p:tav>
                                      </p:tavLst>
                                    </p:anim>
                                  </p:childTnLst>
                                </p:cTn>
                              </p:par>
                              <p:par>
                                <p:cTn id="135" presetID="2" presetClass="entr" presetSubtype="4" fill="hold" nodeType="withEffect">
                                  <p:stCondLst>
                                    <p:cond delay="0"/>
                                  </p:stCondLst>
                                  <p:childTnLst>
                                    <p:set>
                                      <p:cBhvr>
                                        <p:cTn id="136" dur="1" fill="hold">
                                          <p:stCondLst>
                                            <p:cond delay="0"/>
                                          </p:stCondLst>
                                        </p:cTn>
                                        <p:tgtEl>
                                          <p:spTgt spid="107"/>
                                        </p:tgtEl>
                                        <p:attrNameLst>
                                          <p:attrName>style.visibility</p:attrName>
                                        </p:attrNameLst>
                                      </p:cBhvr>
                                      <p:to>
                                        <p:strVal val="visible"/>
                                      </p:to>
                                    </p:set>
                                    <p:anim calcmode="lin" valueType="num">
                                      <p:cBhvr additive="base">
                                        <p:cTn id="137" dur="500" fill="hold"/>
                                        <p:tgtEl>
                                          <p:spTgt spid="107"/>
                                        </p:tgtEl>
                                        <p:attrNameLst>
                                          <p:attrName>ppt_x</p:attrName>
                                        </p:attrNameLst>
                                      </p:cBhvr>
                                      <p:tavLst>
                                        <p:tav tm="0">
                                          <p:val>
                                            <p:strVal val="#ppt_x"/>
                                          </p:val>
                                        </p:tav>
                                        <p:tav tm="100000">
                                          <p:val>
                                            <p:strVal val="#ppt_x"/>
                                          </p:val>
                                        </p:tav>
                                      </p:tavLst>
                                    </p:anim>
                                    <p:anim calcmode="lin" valueType="num">
                                      <p:cBhvr additive="base">
                                        <p:cTn id="138" dur="500" fill="hold"/>
                                        <p:tgtEl>
                                          <p:spTgt spid="107"/>
                                        </p:tgtEl>
                                        <p:attrNameLst>
                                          <p:attrName>ppt_y</p:attrName>
                                        </p:attrNameLst>
                                      </p:cBhvr>
                                      <p:tavLst>
                                        <p:tav tm="0">
                                          <p:val>
                                            <p:strVal val="1+#ppt_h/2"/>
                                          </p:val>
                                        </p:tav>
                                        <p:tav tm="100000">
                                          <p:val>
                                            <p:strVal val="#ppt_y"/>
                                          </p:val>
                                        </p:tav>
                                      </p:tavLst>
                                    </p:anim>
                                  </p:childTnLst>
                                </p:cTn>
                              </p:par>
                              <p:par>
                                <p:cTn id="139" presetID="2" presetClass="entr" presetSubtype="4" fill="hold" nodeType="withEffect">
                                  <p:stCondLst>
                                    <p:cond delay="0"/>
                                  </p:stCondLst>
                                  <p:childTnLst>
                                    <p:set>
                                      <p:cBhvr>
                                        <p:cTn id="140" dur="1" fill="hold">
                                          <p:stCondLst>
                                            <p:cond delay="0"/>
                                          </p:stCondLst>
                                        </p:cTn>
                                        <p:tgtEl>
                                          <p:spTgt spid="109"/>
                                        </p:tgtEl>
                                        <p:attrNameLst>
                                          <p:attrName>style.visibility</p:attrName>
                                        </p:attrNameLst>
                                      </p:cBhvr>
                                      <p:to>
                                        <p:strVal val="visible"/>
                                      </p:to>
                                    </p:set>
                                    <p:anim calcmode="lin" valueType="num">
                                      <p:cBhvr additive="base">
                                        <p:cTn id="141" dur="500" fill="hold"/>
                                        <p:tgtEl>
                                          <p:spTgt spid="109"/>
                                        </p:tgtEl>
                                        <p:attrNameLst>
                                          <p:attrName>ppt_x</p:attrName>
                                        </p:attrNameLst>
                                      </p:cBhvr>
                                      <p:tavLst>
                                        <p:tav tm="0">
                                          <p:val>
                                            <p:strVal val="#ppt_x"/>
                                          </p:val>
                                        </p:tav>
                                        <p:tav tm="100000">
                                          <p:val>
                                            <p:strVal val="#ppt_x"/>
                                          </p:val>
                                        </p:tav>
                                      </p:tavLst>
                                    </p:anim>
                                    <p:anim calcmode="lin" valueType="num">
                                      <p:cBhvr additive="base">
                                        <p:cTn id="142" dur="500" fill="hold"/>
                                        <p:tgtEl>
                                          <p:spTgt spid="109"/>
                                        </p:tgtEl>
                                        <p:attrNameLst>
                                          <p:attrName>ppt_y</p:attrName>
                                        </p:attrNameLst>
                                      </p:cBhvr>
                                      <p:tavLst>
                                        <p:tav tm="0">
                                          <p:val>
                                            <p:strVal val="1+#ppt_h/2"/>
                                          </p:val>
                                        </p:tav>
                                        <p:tav tm="100000">
                                          <p:val>
                                            <p:strVal val="#ppt_y"/>
                                          </p:val>
                                        </p:tav>
                                      </p:tavLst>
                                    </p:anim>
                                  </p:childTnLst>
                                </p:cTn>
                              </p:par>
                              <p:par>
                                <p:cTn id="143" presetID="2" presetClass="entr" presetSubtype="4" fill="hold" grpId="0" nodeType="withEffect">
                                  <p:stCondLst>
                                    <p:cond delay="0"/>
                                  </p:stCondLst>
                                  <p:childTnLst>
                                    <p:set>
                                      <p:cBhvr>
                                        <p:cTn id="144" dur="1" fill="hold">
                                          <p:stCondLst>
                                            <p:cond delay="0"/>
                                          </p:stCondLst>
                                        </p:cTn>
                                        <p:tgtEl>
                                          <p:spTgt spid="116"/>
                                        </p:tgtEl>
                                        <p:attrNameLst>
                                          <p:attrName>style.visibility</p:attrName>
                                        </p:attrNameLst>
                                      </p:cBhvr>
                                      <p:to>
                                        <p:strVal val="visible"/>
                                      </p:to>
                                    </p:set>
                                    <p:anim calcmode="lin" valueType="num">
                                      <p:cBhvr additive="base">
                                        <p:cTn id="145" dur="500" fill="hold"/>
                                        <p:tgtEl>
                                          <p:spTgt spid="116"/>
                                        </p:tgtEl>
                                        <p:attrNameLst>
                                          <p:attrName>ppt_x</p:attrName>
                                        </p:attrNameLst>
                                      </p:cBhvr>
                                      <p:tavLst>
                                        <p:tav tm="0">
                                          <p:val>
                                            <p:strVal val="#ppt_x"/>
                                          </p:val>
                                        </p:tav>
                                        <p:tav tm="100000">
                                          <p:val>
                                            <p:strVal val="#ppt_x"/>
                                          </p:val>
                                        </p:tav>
                                      </p:tavLst>
                                    </p:anim>
                                    <p:anim calcmode="lin" valueType="num">
                                      <p:cBhvr additive="base">
                                        <p:cTn id="146" dur="500" fill="hold"/>
                                        <p:tgtEl>
                                          <p:spTgt spid="116"/>
                                        </p:tgtEl>
                                        <p:attrNameLst>
                                          <p:attrName>ppt_y</p:attrName>
                                        </p:attrNameLst>
                                      </p:cBhvr>
                                      <p:tavLst>
                                        <p:tav tm="0">
                                          <p:val>
                                            <p:strVal val="1+#ppt_h/2"/>
                                          </p:val>
                                        </p:tav>
                                        <p:tav tm="100000">
                                          <p:val>
                                            <p:strVal val="#ppt_y"/>
                                          </p:val>
                                        </p:tav>
                                      </p:tavLst>
                                    </p:anim>
                                  </p:childTnLst>
                                </p:cTn>
                              </p:par>
                              <p:par>
                                <p:cTn id="147" presetID="2" presetClass="entr" presetSubtype="4" fill="hold" grpId="0" nodeType="withEffect">
                                  <p:stCondLst>
                                    <p:cond delay="0"/>
                                  </p:stCondLst>
                                  <p:childTnLst>
                                    <p:set>
                                      <p:cBhvr>
                                        <p:cTn id="148" dur="1" fill="hold">
                                          <p:stCondLst>
                                            <p:cond delay="0"/>
                                          </p:stCondLst>
                                        </p:cTn>
                                        <p:tgtEl>
                                          <p:spTgt spid="117"/>
                                        </p:tgtEl>
                                        <p:attrNameLst>
                                          <p:attrName>style.visibility</p:attrName>
                                        </p:attrNameLst>
                                      </p:cBhvr>
                                      <p:to>
                                        <p:strVal val="visible"/>
                                      </p:to>
                                    </p:set>
                                    <p:anim calcmode="lin" valueType="num">
                                      <p:cBhvr additive="base">
                                        <p:cTn id="149" dur="500" fill="hold"/>
                                        <p:tgtEl>
                                          <p:spTgt spid="117"/>
                                        </p:tgtEl>
                                        <p:attrNameLst>
                                          <p:attrName>ppt_x</p:attrName>
                                        </p:attrNameLst>
                                      </p:cBhvr>
                                      <p:tavLst>
                                        <p:tav tm="0">
                                          <p:val>
                                            <p:strVal val="#ppt_x"/>
                                          </p:val>
                                        </p:tav>
                                        <p:tav tm="100000">
                                          <p:val>
                                            <p:strVal val="#ppt_x"/>
                                          </p:val>
                                        </p:tav>
                                      </p:tavLst>
                                    </p:anim>
                                    <p:anim calcmode="lin" valueType="num">
                                      <p:cBhvr additive="base">
                                        <p:cTn id="150" dur="500" fill="hold"/>
                                        <p:tgtEl>
                                          <p:spTgt spid="117"/>
                                        </p:tgtEl>
                                        <p:attrNameLst>
                                          <p:attrName>ppt_y</p:attrName>
                                        </p:attrNameLst>
                                      </p:cBhvr>
                                      <p:tavLst>
                                        <p:tav tm="0">
                                          <p:val>
                                            <p:strVal val="1+#ppt_h/2"/>
                                          </p:val>
                                        </p:tav>
                                        <p:tav tm="100000">
                                          <p:val>
                                            <p:strVal val="#ppt_y"/>
                                          </p:val>
                                        </p:tav>
                                      </p:tavLst>
                                    </p:anim>
                                  </p:childTnLst>
                                </p:cTn>
                              </p:par>
                              <p:par>
                                <p:cTn id="151" presetID="2" presetClass="entr" presetSubtype="4" fill="hold" grpId="0" nodeType="withEffect">
                                  <p:stCondLst>
                                    <p:cond delay="0"/>
                                  </p:stCondLst>
                                  <p:childTnLst>
                                    <p:set>
                                      <p:cBhvr>
                                        <p:cTn id="152" dur="1" fill="hold">
                                          <p:stCondLst>
                                            <p:cond delay="0"/>
                                          </p:stCondLst>
                                        </p:cTn>
                                        <p:tgtEl>
                                          <p:spTgt spid="118"/>
                                        </p:tgtEl>
                                        <p:attrNameLst>
                                          <p:attrName>style.visibility</p:attrName>
                                        </p:attrNameLst>
                                      </p:cBhvr>
                                      <p:to>
                                        <p:strVal val="visible"/>
                                      </p:to>
                                    </p:set>
                                    <p:anim calcmode="lin" valueType="num">
                                      <p:cBhvr additive="base">
                                        <p:cTn id="153" dur="500" fill="hold"/>
                                        <p:tgtEl>
                                          <p:spTgt spid="118"/>
                                        </p:tgtEl>
                                        <p:attrNameLst>
                                          <p:attrName>ppt_x</p:attrName>
                                        </p:attrNameLst>
                                      </p:cBhvr>
                                      <p:tavLst>
                                        <p:tav tm="0">
                                          <p:val>
                                            <p:strVal val="#ppt_x"/>
                                          </p:val>
                                        </p:tav>
                                        <p:tav tm="100000">
                                          <p:val>
                                            <p:strVal val="#ppt_x"/>
                                          </p:val>
                                        </p:tav>
                                      </p:tavLst>
                                    </p:anim>
                                    <p:anim calcmode="lin" valueType="num">
                                      <p:cBhvr additive="base">
                                        <p:cTn id="154" dur="500" fill="hold"/>
                                        <p:tgtEl>
                                          <p:spTgt spid="118"/>
                                        </p:tgtEl>
                                        <p:attrNameLst>
                                          <p:attrName>ppt_y</p:attrName>
                                        </p:attrNameLst>
                                      </p:cBhvr>
                                      <p:tavLst>
                                        <p:tav tm="0">
                                          <p:val>
                                            <p:strVal val="1+#ppt_h/2"/>
                                          </p:val>
                                        </p:tav>
                                        <p:tav tm="100000">
                                          <p:val>
                                            <p:strVal val="#ppt_y"/>
                                          </p:val>
                                        </p:tav>
                                      </p:tavLst>
                                    </p:anim>
                                  </p:childTnLst>
                                </p:cTn>
                              </p:par>
                              <p:par>
                                <p:cTn id="155" presetID="2" presetClass="entr" presetSubtype="4" fill="hold" grpId="0" nodeType="withEffect">
                                  <p:stCondLst>
                                    <p:cond delay="0"/>
                                  </p:stCondLst>
                                  <p:childTnLst>
                                    <p:set>
                                      <p:cBhvr>
                                        <p:cTn id="156" dur="1" fill="hold">
                                          <p:stCondLst>
                                            <p:cond delay="0"/>
                                          </p:stCondLst>
                                        </p:cTn>
                                        <p:tgtEl>
                                          <p:spTgt spid="119"/>
                                        </p:tgtEl>
                                        <p:attrNameLst>
                                          <p:attrName>style.visibility</p:attrName>
                                        </p:attrNameLst>
                                      </p:cBhvr>
                                      <p:to>
                                        <p:strVal val="visible"/>
                                      </p:to>
                                    </p:set>
                                    <p:anim calcmode="lin" valueType="num">
                                      <p:cBhvr additive="base">
                                        <p:cTn id="157" dur="500" fill="hold"/>
                                        <p:tgtEl>
                                          <p:spTgt spid="119"/>
                                        </p:tgtEl>
                                        <p:attrNameLst>
                                          <p:attrName>ppt_x</p:attrName>
                                        </p:attrNameLst>
                                      </p:cBhvr>
                                      <p:tavLst>
                                        <p:tav tm="0">
                                          <p:val>
                                            <p:strVal val="#ppt_x"/>
                                          </p:val>
                                        </p:tav>
                                        <p:tav tm="100000">
                                          <p:val>
                                            <p:strVal val="#ppt_x"/>
                                          </p:val>
                                        </p:tav>
                                      </p:tavLst>
                                    </p:anim>
                                    <p:anim calcmode="lin" valueType="num">
                                      <p:cBhvr additive="base">
                                        <p:cTn id="158" dur="500" fill="hold"/>
                                        <p:tgtEl>
                                          <p:spTgt spid="119"/>
                                        </p:tgtEl>
                                        <p:attrNameLst>
                                          <p:attrName>ppt_y</p:attrName>
                                        </p:attrNameLst>
                                      </p:cBhvr>
                                      <p:tavLst>
                                        <p:tav tm="0">
                                          <p:val>
                                            <p:strVal val="1+#ppt_h/2"/>
                                          </p:val>
                                        </p:tav>
                                        <p:tav tm="100000">
                                          <p:val>
                                            <p:strVal val="#ppt_y"/>
                                          </p:val>
                                        </p:tav>
                                      </p:tavLst>
                                    </p:anim>
                                  </p:childTnLst>
                                </p:cTn>
                              </p:par>
                            </p:childTnLst>
                          </p:cTn>
                        </p:par>
                      </p:childTnLst>
                    </p:cTn>
                  </p:par>
                  <p:par>
                    <p:cTn id="159" fill="hold">
                      <p:stCondLst>
                        <p:cond delay="indefinite"/>
                      </p:stCondLst>
                      <p:childTnLst>
                        <p:par>
                          <p:cTn id="160" fill="hold">
                            <p:stCondLst>
                              <p:cond delay="0"/>
                            </p:stCondLst>
                            <p:childTnLst>
                              <p:par>
                                <p:cTn id="161" presetID="2" presetClass="entr" presetSubtype="4" fill="hold" grpId="0" nodeType="clickEffect">
                                  <p:stCondLst>
                                    <p:cond delay="0"/>
                                  </p:stCondLst>
                                  <p:childTnLst>
                                    <p:set>
                                      <p:cBhvr>
                                        <p:cTn id="162" dur="1" fill="hold">
                                          <p:stCondLst>
                                            <p:cond delay="0"/>
                                          </p:stCondLst>
                                        </p:cTn>
                                        <p:tgtEl>
                                          <p:spTgt spid="115"/>
                                        </p:tgtEl>
                                        <p:attrNameLst>
                                          <p:attrName>style.visibility</p:attrName>
                                        </p:attrNameLst>
                                      </p:cBhvr>
                                      <p:to>
                                        <p:strVal val="visible"/>
                                      </p:to>
                                    </p:set>
                                    <p:anim calcmode="lin" valueType="num">
                                      <p:cBhvr additive="base">
                                        <p:cTn id="163" dur="500" fill="hold"/>
                                        <p:tgtEl>
                                          <p:spTgt spid="115"/>
                                        </p:tgtEl>
                                        <p:attrNameLst>
                                          <p:attrName>ppt_x</p:attrName>
                                        </p:attrNameLst>
                                      </p:cBhvr>
                                      <p:tavLst>
                                        <p:tav tm="0">
                                          <p:val>
                                            <p:strVal val="#ppt_x"/>
                                          </p:val>
                                        </p:tav>
                                        <p:tav tm="100000">
                                          <p:val>
                                            <p:strVal val="#ppt_x"/>
                                          </p:val>
                                        </p:tav>
                                      </p:tavLst>
                                    </p:anim>
                                    <p:anim calcmode="lin" valueType="num">
                                      <p:cBhvr additive="base">
                                        <p:cTn id="164" dur="500" fill="hold"/>
                                        <p:tgtEl>
                                          <p:spTgt spid="115"/>
                                        </p:tgtEl>
                                        <p:attrNameLst>
                                          <p:attrName>ppt_y</p:attrName>
                                        </p:attrNameLst>
                                      </p:cBhvr>
                                      <p:tavLst>
                                        <p:tav tm="0">
                                          <p:val>
                                            <p:strVal val="1+#ppt_h/2"/>
                                          </p:val>
                                        </p:tav>
                                        <p:tav tm="100000">
                                          <p:val>
                                            <p:strVal val="#ppt_y"/>
                                          </p:val>
                                        </p:tav>
                                      </p:tavLst>
                                    </p:anim>
                                  </p:childTnLst>
                                </p:cTn>
                              </p:par>
                              <p:par>
                                <p:cTn id="165" presetID="2" presetClass="entr" presetSubtype="4" fill="hold" grpId="0" nodeType="withEffect">
                                  <p:stCondLst>
                                    <p:cond delay="0"/>
                                  </p:stCondLst>
                                  <p:childTnLst>
                                    <p:set>
                                      <p:cBhvr>
                                        <p:cTn id="166" dur="1" fill="hold">
                                          <p:stCondLst>
                                            <p:cond delay="0"/>
                                          </p:stCondLst>
                                        </p:cTn>
                                        <p:tgtEl>
                                          <p:spTgt spid="78"/>
                                        </p:tgtEl>
                                        <p:attrNameLst>
                                          <p:attrName>style.visibility</p:attrName>
                                        </p:attrNameLst>
                                      </p:cBhvr>
                                      <p:to>
                                        <p:strVal val="visible"/>
                                      </p:to>
                                    </p:set>
                                    <p:anim calcmode="lin" valueType="num">
                                      <p:cBhvr additive="base">
                                        <p:cTn id="167" dur="500" fill="hold"/>
                                        <p:tgtEl>
                                          <p:spTgt spid="78"/>
                                        </p:tgtEl>
                                        <p:attrNameLst>
                                          <p:attrName>ppt_x</p:attrName>
                                        </p:attrNameLst>
                                      </p:cBhvr>
                                      <p:tavLst>
                                        <p:tav tm="0">
                                          <p:val>
                                            <p:strVal val="#ppt_x"/>
                                          </p:val>
                                        </p:tav>
                                        <p:tav tm="100000">
                                          <p:val>
                                            <p:strVal val="#ppt_x"/>
                                          </p:val>
                                        </p:tav>
                                      </p:tavLst>
                                    </p:anim>
                                    <p:anim calcmode="lin" valueType="num">
                                      <p:cBhvr additive="base">
                                        <p:cTn id="168" dur="500" fill="hold"/>
                                        <p:tgtEl>
                                          <p:spTgt spid="78"/>
                                        </p:tgtEl>
                                        <p:attrNameLst>
                                          <p:attrName>ppt_y</p:attrName>
                                        </p:attrNameLst>
                                      </p:cBhvr>
                                      <p:tavLst>
                                        <p:tav tm="0">
                                          <p:val>
                                            <p:strVal val="1+#ppt_h/2"/>
                                          </p:val>
                                        </p:tav>
                                        <p:tav tm="100000">
                                          <p:val>
                                            <p:strVal val="#ppt_y"/>
                                          </p:val>
                                        </p:tav>
                                      </p:tavLst>
                                    </p:anim>
                                  </p:childTnLst>
                                </p:cTn>
                              </p:par>
                              <p:par>
                                <p:cTn id="169" presetID="2" presetClass="entr" presetSubtype="4" fill="hold" grpId="0" nodeType="withEffect">
                                  <p:stCondLst>
                                    <p:cond delay="0"/>
                                  </p:stCondLst>
                                  <p:childTnLst>
                                    <p:set>
                                      <p:cBhvr>
                                        <p:cTn id="170" dur="1" fill="hold">
                                          <p:stCondLst>
                                            <p:cond delay="0"/>
                                          </p:stCondLst>
                                        </p:cTn>
                                        <p:tgtEl>
                                          <p:spTgt spid="79"/>
                                        </p:tgtEl>
                                        <p:attrNameLst>
                                          <p:attrName>style.visibility</p:attrName>
                                        </p:attrNameLst>
                                      </p:cBhvr>
                                      <p:to>
                                        <p:strVal val="visible"/>
                                      </p:to>
                                    </p:set>
                                    <p:anim calcmode="lin" valueType="num">
                                      <p:cBhvr additive="base">
                                        <p:cTn id="171" dur="500" fill="hold"/>
                                        <p:tgtEl>
                                          <p:spTgt spid="79"/>
                                        </p:tgtEl>
                                        <p:attrNameLst>
                                          <p:attrName>ppt_x</p:attrName>
                                        </p:attrNameLst>
                                      </p:cBhvr>
                                      <p:tavLst>
                                        <p:tav tm="0">
                                          <p:val>
                                            <p:strVal val="#ppt_x"/>
                                          </p:val>
                                        </p:tav>
                                        <p:tav tm="100000">
                                          <p:val>
                                            <p:strVal val="#ppt_x"/>
                                          </p:val>
                                        </p:tav>
                                      </p:tavLst>
                                    </p:anim>
                                    <p:anim calcmode="lin" valueType="num">
                                      <p:cBhvr additive="base">
                                        <p:cTn id="172" dur="500" fill="hold"/>
                                        <p:tgtEl>
                                          <p:spTgt spid="79"/>
                                        </p:tgtEl>
                                        <p:attrNameLst>
                                          <p:attrName>ppt_y</p:attrName>
                                        </p:attrNameLst>
                                      </p:cBhvr>
                                      <p:tavLst>
                                        <p:tav tm="0">
                                          <p:val>
                                            <p:strVal val="1+#ppt_h/2"/>
                                          </p:val>
                                        </p:tav>
                                        <p:tav tm="100000">
                                          <p:val>
                                            <p:strVal val="#ppt_y"/>
                                          </p:val>
                                        </p:tav>
                                      </p:tavLst>
                                    </p:anim>
                                  </p:childTnLst>
                                </p:cTn>
                              </p:par>
                              <p:par>
                                <p:cTn id="173" presetID="2" presetClass="entr" presetSubtype="4" fill="hold" grpId="0" nodeType="withEffect">
                                  <p:stCondLst>
                                    <p:cond delay="0"/>
                                  </p:stCondLst>
                                  <p:childTnLst>
                                    <p:set>
                                      <p:cBhvr>
                                        <p:cTn id="174" dur="1" fill="hold">
                                          <p:stCondLst>
                                            <p:cond delay="0"/>
                                          </p:stCondLst>
                                        </p:cTn>
                                        <p:tgtEl>
                                          <p:spTgt spid="80"/>
                                        </p:tgtEl>
                                        <p:attrNameLst>
                                          <p:attrName>style.visibility</p:attrName>
                                        </p:attrNameLst>
                                      </p:cBhvr>
                                      <p:to>
                                        <p:strVal val="visible"/>
                                      </p:to>
                                    </p:set>
                                    <p:anim calcmode="lin" valueType="num">
                                      <p:cBhvr additive="base">
                                        <p:cTn id="175" dur="500" fill="hold"/>
                                        <p:tgtEl>
                                          <p:spTgt spid="80"/>
                                        </p:tgtEl>
                                        <p:attrNameLst>
                                          <p:attrName>ppt_x</p:attrName>
                                        </p:attrNameLst>
                                      </p:cBhvr>
                                      <p:tavLst>
                                        <p:tav tm="0">
                                          <p:val>
                                            <p:strVal val="#ppt_x"/>
                                          </p:val>
                                        </p:tav>
                                        <p:tav tm="100000">
                                          <p:val>
                                            <p:strVal val="#ppt_x"/>
                                          </p:val>
                                        </p:tav>
                                      </p:tavLst>
                                    </p:anim>
                                    <p:anim calcmode="lin" valueType="num">
                                      <p:cBhvr additive="base">
                                        <p:cTn id="176" dur="500" fill="hold"/>
                                        <p:tgtEl>
                                          <p:spTgt spid="80"/>
                                        </p:tgtEl>
                                        <p:attrNameLst>
                                          <p:attrName>ppt_y</p:attrName>
                                        </p:attrNameLst>
                                      </p:cBhvr>
                                      <p:tavLst>
                                        <p:tav tm="0">
                                          <p:val>
                                            <p:strVal val="1+#ppt_h/2"/>
                                          </p:val>
                                        </p:tav>
                                        <p:tav tm="100000">
                                          <p:val>
                                            <p:strVal val="#ppt_y"/>
                                          </p:val>
                                        </p:tav>
                                      </p:tavLst>
                                    </p:anim>
                                  </p:childTnLst>
                                </p:cTn>
                              </p:par>
                              <p:par>
                                <p:cTn id="177" presetID="2" presetClass="entr" presetSubtype="4" fill="hold" grpId="0" nodeType="withEffect">
                                  <p:stCondLst>
                                    <p:cond delay="0"/>
                                  </p:stCondLst>
                                  <p:childTnLst>
                                    <p:set>
                                      <p:cBhvr>
                                        <p:cTn id="178" dur="1" fill="hold">
                                          <p:stCondLst>
                                            <p:cond delay="0"/>
                                          </p:stCondLst>
                                        </p:cTn>
                                        <p:tgtEl>
                                          <p:spTgt spid="81"/>
                                        </p:tgtEl>
                                        <p:attrNameLst>
                                          <p:attrName>style.visibility</p:attrName>
                                        </p:attrNameLst>
                                      </p:cBhvr>
                                      <p:to>
                                        <p:strVal val="visible"/>
                                      </p:to>
                                    </p:set>
                                    <p:anim calcmode="lin" valueType="num">
                                      <p:cBhvr additive="base">
                                        <p:cTn id="179" dur="500" fill="hold"/>
                                        <p:tgtEl>
                                          <p:spTgt spid="81"/>
                                        </p:tgtEl>
                                        <p:attrNameLst>
                                          <p:attrName>ppt_x</p:attrName>
                                        </p:attrNameLst>
                                      </p:cBhvr>
                                      <p:tavLst>
                                        <p:tav tm="0">
                                          <p:val>
                                            <p:strVal val="#ppt_x"/>
                                          </p:val>
                                        </p:tav>
                                        <p:tav tm="100000">
                                          <p:val>
                                            <p:strVal val="#ppt_x"/>
                                          </p:val>
                                        </p:tav>
                                      </p:tavLst>
                                    </p:anim>
                                    <p:anim calcmode="lin" valueType="num">
                                      <p:cBhvr additive="base">
                                        <p:cTn id="180" dur="500" fill="hold"/>
                                        <p:tgtEl>
                                          <p:spTgt spid="81"/>
                                        </p:tgtEl>
                                        <p:attrNameLst>
                                          <p:attrName>ppt_y</p:attrName>
                                        </p:attrNameLst>
                                      </p:cBhvr>
                                      <p:tavLst>
                                        <p:tav tm="0">
                                          <p:val>
                                            <p:strVal val="1+#ppt_h/2"/>
                                          </p:val>
                                        </p:tav>
                                        <p:tav tm="100000">
                                          <p:val>
                                            <p:strVal val="#ppt_y"/>
                                          </p:val>
                                        </p:tav>
                                      </p:tavLst>
                                    </p:anim>
                                  </p:childTnLst>
                                </p:cTn>
                              </p:par>
                              <p:par>
                                <p:cTn id="181" presetID="2" presetClass="entr" presetSubtype="4" fill="hold" grpId="0" nodeType="withEffect">
                                  <p:stCondLst>
                                    <p:cond delay="0"/>
                                  </p:stCondLst>
                                  <p:childTnLst>
                                    <p:set>
                                      <p:cBhvr>
                                        <p:cTn id="182" dur="1" fill="hold">
                                          <p:stCondLst>
                                            <p:cond delay="0"/>
                                          </p:stCondLst>
                                        </p:cTn>
                                        <p:tgtEl>
                                          <p:spTgt spid="82"/>
                                        </p:tgtEl>
                                        <p:attrNameLst>
                                          <p:attrName>style.visibility</p:attrName>
                                        </p:attrNameLst>
                                      </p:cBhvr>
                                      <p:to>
                                        <p:strVal val="visible"/>
                                      </p:to>
                                    </p:set>
                                    <p:anim calcmode="lin" valueType="num">
                                      <p:cBhvr additive="base">
                                        <p:cTn id="183" dur="500" fill="hold"/>
                                        <p:tgtEl>
                                          <p:spTgt spid="82"/>
                                        </p:tgtEl>
                                        <p:attrNameLst>
                                          <p:attrName>ppt_x</p:attrName>
                                        </p:attrNameLst>
                                      </p:cBhvr>
                                      <p:tavLst>
                                        <p:tav tm="0">
                                          <p:val>
                                            <p:strVal val="#ppt_x"/>
                                          </p:val>
                                        </p:tav>
                                        <p:tav tm="100000">
                                          <p:val>
                                            <p:strVal val="#ppt_x"/>
                                          </p:val>
                                        </p:tav>
                                      </p:tavLst>
                                    </p:anim>
                                    <p:anim calcmode="lin" valueType="num">
                                      <p:cBhvr additive="base">
                                        <p:cTn id="184" dur="500" fill="hold"/>
                                        <p:tgtEl>
                                          <p:spTgt spid="82"/>
                                        </p:tgtEl>
                                        <p:attrNameLst>
                                          <p:attrName>ppt_y</p:attrName>
                                        </p:attrNameLst>
                                      </p:cBhvr>
                                      <p:tavLst>
                                        <p:tav tm="0">
                                          <p:val>
                                            <p:strVal val="1+#ppt_h/2"/>
                                          </p:val>
                                        </p:tav>
                                        <p:tav tm="100000">
                                          <p:val>
                                            <p:strVal val="#ppt_y"/>
                                          </p:val>
                                        </p:tav>
                                      </p:tavLst>
                                    </p:anim>
                                  </p:childTnLst>
                                </p:cTn>
                              </p:par>
                              <p:par>
                                <p:cTn id="185" presetID="2" presetClass="entr" presetSubtype="4" fill="hold" grpId="0" nodeType="withEffect">
                                  <p:stCondLst>
                                    <p:cond delay="0"/>
                                  </p:stCondLst>
                                  <p:childTnLst>
                                    <p:set>
                                      <p:cBhvr>
                                        <p:cTn id="186" dur="1" fill="hold">
                                          <p:stCondLst>
                                            <p:cond delay="0"/>
                                          </p:stCondLst>
                                        </p:cTn>
                                        <p:tgtEl>
                                          <p:spTgt spid="83"/>
                                        </p:tgtEl>
                                        <p:attrNameLst>
                                          <p:attrName>style.visibility</p:attrName>
                                        </p:attrNameLst>
                                      </p:cBhvr>
                                      <p:to>
                                        <p:strVal val="visible"/>
                                      </p:to>
                                    </p:set>
                                    <p:anim calcmode="lin" valueType="num">
                                      <p:cBhvr additive="base">
                                        <p:cTn id="187" dur="500" fill="hold"/>
                                        <p:tgtEl>
                                          <p:spTgt spid="83"/>
                                        </p:tgtEl>
                                        <p:attrNameLst>
                                          <p:attrName>ppt_x</p:attrName>
                                        </p:attrNameLst>
                                      </p:cBhvr>
                                      <p:tavLst>
                                        <p:tav tm="0">
                                          <p:val>
                                            <p:strVal val="#ppt_x"/>
                                          </p:val>
                                        </p:tav>
                                        <p:tav tm="100000">
                                          <p:val>
                                            <p:strVal val="#ppt_x"/>
                                          </p:val>
                                        </p:tav>
                                      </p:tavLst>
                                    </p:anim>
                                    <p:anim calcmode="lin" valueType="num">
                                      <p:cBhvr additive="base">
                                        <p:cTn id="188" dur="500" fill="hold"/>
                                        <p:tgtEl>
                                          <p:spTgt spid="83"/>
                                        </p:tgtEl>
                                        <p:attrNameLst>
                                          <p:attrName>ppt_y</p:attrName>
                                        </p:attrNameLst>
                                      </p:cBhvr>
                                      <p:tavLst>
                                        <p:tav tm="0">
                                          <p:val>
                                            <p:strVal val="1+#ppt_h/2"/>
                                          </p:val>
                                        </p:tav>
                                        <p:tav tm="100000">
                                          <p:val>
                                            <p:strVal val="#ppt_y"/>
                                          </p:val>
                                        </p:tav>
                                      </p:tavLst>
                                    </p:anim>
                                  </p:childTnLst>
                                </p:cTn>
                              </p:par>
                              <p:par>
                                <p:cTn id="189" presetID="2" presetClass="entr" presetSubtype="4" fill="hold" grpId="0" nodeType="withEffect">
                                  <p:stCondLst>
                                    <p:cond delay="0"/>
                                  </p:stCondLst>
                                  <p:childTnLst>
                                    <p:set>
                                      <p:cBhvr>
                                        <p:cTn id="190" dur="1" fill="hold">
                                          <p:stCondLst>
                                            <p:cond delay="0"/>
                                          </p:stCondLst>
                                        </p:cTn>
                                        <p:tgtEl>
                                          <p:spTgt spid="85"/>
                                        </p:tgtEl>
                                        <p:attrNameLst>
                                          <p:attrName>style.visibility</p:attrName>
                                        </p:attrNameLst>
                                      </p:cBhvr>
                                      <p:to>
                                        <p:strVal val="visible"/>
                                      </p:to>
                                    </p:set>
                                    <p:anim calcmode="lin" valueType="num">
                                      <p:cBhvr additive="base">
                                        <p:cTn id="191" dur="500" fill="hold"/>
                                        <p:tgtEl>
                                          <p:spTgt spid="85"/>
                                        </p:tgtEl>
                                        <p:attrNameLst>
                                          <p:attrName>ppt_x</p:attrName>
                                        </p:attrNameLst>
                                      </p:cBhvr>
                                      <p:tavLst>
                                        <p:tav tm="0">
                                          <p:val>
                                            <p:strVal val="#ppt_x"/>
                                          </p:val>
                                        </p:tav>
                                        <p:tav tm="100000">
                                          <p:val>
                                            <p:strVal val="#ppt_x"/>
                                          </p:val>
                                        </p:tav>
                                      </p:tavLst>
                                    </p:anim>
                                    <p:anim calcmode="lin" valueType="num">
                                      <p:cBhvr additive="base">
                                        <p:cTn id="192" dur="500" fill="hold"/>
                                        <p:tgtEl>
                                          <p:spTgt spid="85"/>
                                        </p:tgtEl>
                                        <p:attrNameLst>
                                          <p:attrName>ppt_y</p:attrName>
                                        </p:attrNameLst>
                                      </p:cBhvr>
                                      <p:tavLst>
                                        <p:tav tm="0">
                                          <p:val>
                                            <p:strVal val="1+#ppt_h/2"/>
                                          </p:val>
                                        </p:tav>
                                        <p:tav tm="100000">
                                          <p:val>
                                            <p:strVal val="#ppt_y"/>
                                          </p:val>
                                        </p:tav>
                                      </p:tavLst>
                                    </p:anim>
                                  </p:childTnLst>
                                </p:cTn>
                              </p:par>
                              <p:par>
                                <p:cTn id="193" presetID="2" presetClass="entr" presetSubtype="4" fill="hold" grpId="0" nodeType="withEffect">
                                  <p:stCondLst>
                                    <p:cond delay="0"/>
                                  </p:stCondLst>
                                  <p:childTnLst>
                                    <p:set>
                                      <p:cBhvr>
                                        <p:cTn id="194" dur="1" fill="hold">
                                          <p:stCondLst>
                                            <p:cond delay="0"/>
                                          </p:stCondLst>
                                        </p:cTn>
                                        <p:tgtEl>
                                          <p:spTgt spid="88"/>
                                        </p:tgtEl>
                                        <p:attrNameLst>
                                          <p:attrName>style.visibility</p:attrName>
                                        </p:attrNameLst>
                                      </p:cBhvr>
                                      <p:to>
                                        <p:strVal val="visible"/>
                                      </p:to>
                                    </p:set>
                                    <p:anim calcmode="lin" valueType="num">
                                      <p:cBhvr additive="base">
                                        <p:cTn id="195" dur="500" fill="hold"/>
                                        <p:tgtEl>
                                          <p:spTgt spid="88"/>
                                        </p:tgtEl>
                                        <p:attrNameLst>
                                          <p:attrName>ppt_x</p:attrName>
                                        </p:attrNameLst>
                                      </p:cBhvr>
                                      <p:tavLst>
                                        <p:tav tm="0">
                                          <p:val>
                                            <p:strVal val="#ppt_x"/>
                                          </p:val>
                                        </p:tav>
                                        <p:tav tm="100000">
                                          <p:val>
                                            <p:strVal val="#ppt_x"/>
                                          </p:val>
                                        </p:tav>
                                      </p:tavLst>
                                    </p:anim>
                                    <p:anim calcmode="lin" valueType="num">
                                      <p:cBhvr additive="base">
                                        <p:cTn id="196" dur="500" fill="hold"/>
                                        <p:tgtEl>
                                          <p:spTgt spid="88"/>
                                        </p:tgtEl>
                                        <p:attrNameLst>
                                          <p:attrName>ppt_y</p:attrName>
                                        </p:attrNameLst>
                                      </p:cBhvr>
                                      <p:tavLst>
                                        <p:tav tm="0">
                                          <p:val>
                                            <p:strVal val="1+#ppt_h/2"/>
                                          </p:val>
                                        </p:tav>
                                        <p:tav tm="100000">
                                          <p:val>
                                            <p:strVal val="#ppt_y"/>
                                          </p:val>
                                        </p:tav>
                                      </p:tavLst>
                                    </p:anim>
                                  </p:childTnLst>
                                </p:cTn>
                              </p:par>
                              <p:par>
                                <p:cTn id="197" presetID="2" presetClass="entr" presetSubtype="4" fill="hold" nodeType="withEffect">
                                  <p:stCondLst>
                                    <p:cond delay="0"/>
                                  </p:stCondLst>
                                  <p:childTnLst>
                                    <p:set>
                                      <p:cBhvr>
                                        <p:cTn id="198" dur="1" fill="hold">
                                          <p:stCondLst>
                                            <p:cond delay="0"/>
                                          </p:stCondLst>
                                        </p:cTn>
                                        <p:tgtEl>
                                          <p:spTgt spid="92"/>
                                        </p:tgtEl>
                                        <p:attrNameLst>
                                          <p:attrName>style.visibility</p:attrName>
                                        </p:attrNameLst>
                                      </p:cBhvr>
                                      <p:to>
                                        <p:strVal val="visible"/>
                                      </p:to>
                                    </p:set>
                                    <p:anim calcmode="lin" valueType="num">
                                      <p:cBhvr additive="base">
                                        <p:cTn id="199" dur="500" fill="hold"/>
                                        <p:tgtEl>
                                          <p:spTgt spid="92"/>
                                        </p:tgtEl>
                                        <p:attrNameLst>
                                          <p:attrName>ppt_x</p:attrName>
                                        </p:attrNameLst>
                                      </p:cBhvr>
                                      <p:tavLst>
                                        <p:tav tm="0">
                                          <p:val>
                                            <p:strVal val="#ppt_x"/>
                                          </p:val>
                                        </p:tav>
                                        <p:tav tm="100000">
                                          <p:val>
                                            <p:strVal val="#ppt_x"/>
                                          </p:val>
                                        </p:tav>
                                      </p:tavLst>
                                    </p:anim>
                                    <p:anim calcmode="lin" valueType="num">
                                      <p:cBhvr additive="base">
                                        <p:cTn id="200" dur="500" fill="hold"/>
                                        <p:tgtEl>
                                          <p:spTgt spid="92"/>
                                        </p:tgtEl>
                                        <p:attrNameLst>
                                          <p:attrName>ppt_y</p:attrName>
                                        </p:attrNameLst>
                                      </p:cBhvr>
                                      <p:tavLst>
                                        <p:tav tm="0">
                                          <p:val>
                                            <p:strVal val="1+#ppt_h/2"/>
                                          </p:val>
                                        </p:tav>
                                        <p:tav tm="100000">
                                          <p:val>
                                            <p:strVal val="#ppt_y"/>
                                          </p:val>
                                        </p:tav>
                                      </p:tavLst>
                                    </p:anim>
                                  </p:childTnLst>
                                </p:cTn>
                              </p:par>
                              <p:par>
                                <p:cTn id="201" presetID="2" presetClass="entr" presetSubtype="4" fill="hold" nodeType="withEffect">
                                  <p:stCondLst>
                                    <p:cond delay="0"/>
                                  </p:stCondLst>
                                  <p:childTnLst>
                                    <p:set>
                                      <p:cBhvr>
                                        <p:cTn id="202" dur="1" fill="hold">
                                          <p:stCondLst>
                                            <p:cond delay="0"/>
                                          </p:stCondLst>
                                        </p:cTn>
                                        <p:tgtEl>
                                          <p:spTgt spid="97"/>
                                        </p:tgtEl>
                                        <p:attrNameLst>
                                          <p:attrName>style.visibility</p:attrName>
                                        </p:attrNameLst>
                                      </p:cBhvr>
                                      <p:to>
                                        <p:strVal val="visible"/>
                                      </p:to>
                                    </p:set>
                                    <p:anim calcmode="lin" valueType="num">
                                      <p:cBhvr additive="base">
                                        <p:cTn id="203" dur="500" fill="hold"/>
                                        <p:tgtEl>
                                          <p:spTgt spid="97"/>
                                        </p:tgtEl>
                                        <p:attrNameLst>
                                          <p:attrName>ppt_x</p:attrName>
                                        </p:attrNameLst>
                                      </p:cBhvr>
                                      <p:tavLst>
                                        <p:tav tm="0">
                                          <p:val>
                                            <p:strVal val="#ppt_x"/>
                                          </p:val>
                                        </p:tav>
                                        <p:tav tm="100000">
                                          <p:val>
                                            <p:strVal val="#ppt_x"/>
                                          </p:val>
                                        </p:tav>
                                      </p:tavLst>
                                    </p:anim>
                                    <p:anim calcmode="lin" valueType="num">
                                      <p:cBhvr additive="base">
                                        <p:cTn id="204" dur="500" fill="hold"/>
                                        <p:tgtEl>
                                          <p:spTgt spid="97"/>
                                        </p:tgtEl>
                                        <p:attrNameLst>
                                          <p:attrName>ppt_y</p:attrName>
                                        </p:attrNameLst>
                                      </p:cBhvr>
                                      <p:tavLst>
                                        <p:tav tm="0">
                                          <p:val>
                                            <p:strVal val="1+#ppt_h/2"/>
                                          </p:val>
                                        </p:tav>
                                        <p:tav tm="100000">
                                          <p:val>
                                            <p:strVal val="#ppt_y"/>
                                          </p:val>
                                        </p:tav>
                                      </p:tavLst>
                                    </p:anim>
                                  </p:childTnLst>
                                </p:cTn>
                              </p:par>
                              <p:par>
                                <p:cTn id="205" presetID="2" presetClass="entr" presetSubtype="4" fill="hold" nodeType="withEffect">
                                  <p:stCondLst>
                                    <p:cond delay="0"/>
                                  </p:stCondLst>
                                  <p:childTnLst>
                                    <p:set>
                                      <p:cBhvr>
                                        <p:cTn id="206" dur="1" fill="hold">
                                          <p:stCondLst>
                                            <p:cond delay="0"/>
                                          </p:stCondLst>
                                        </p:cTn>
                                        <p:tgtEl>
                                          <p:spTgt spid="101"/>
                                        </p:tgtEl>
                                        <p:attrNameLst>
                                          <p:attrName>style.visibility</p:attrName>
                                        </p:attrNameLst>
                                      </p:cBhvr>
                                      <p:to>
                                        <p:strVal val="visible"/>
                                      </p:to>
                                    </p:set>
                                    <p:anim calcmode="lin" valueType="num">
                                      <p:cBhvr additive="base">
                                        <p:cTn id="207" dur="500" fill="hold"/>
                                        <p:tgtEl>
                                          <p:spTgt spid="101"/>
                                        </p:tgtEl>
                                        <p:attrNameLst>
                                          <p:attrName>ppt_x</p:attrName>
                                        </p:attrNameLst>
                                      </p:cBhvr>
                                      <p:tavLst>
                                        <p:tav tm="0">
                                          <p:val>
                                            <p:strVal val="#ppt_x"/>
                                          </p:val>
                                        </p:tav>
                                        <p:tav tm="100000">
                                          <p:val>
                                            <p:strVal val="#ppt_x"/>
                                          </p:val>
                                        </p:tav>
                                      </p:tavLst>
                                    </p:anim>
                                    <p:anim calcmode="lin" valueType="num">
                                      <p:cBhvr additive="base">
                                        <p:cTn id="208" dur="500" fill="hold"/>
                                        <p:tgtEl>
                                          <p:spTgt spid="101"/>
                                        </p:tgtEl>
                                        <p:attrNameLst>
                                          <p:attrName>ppt_y</p:attrName>
                                        </p:attrNameLst>
                                      </p:cBhvr>
                                      <p:tavLst>
                                        <p:tav tm="0">
                                          <p:val>
                                            <p:strVal val="1+#ppt_h/2"/>
                                          </p:val>
                                        </p:tav>
                                        <p:tav tm="100000">
                                          <p:val>
                                            <p:strVal val="#ppt_y"/>
                                          </p:val>
                                        </p:tav>
                                      </p:tavLst>
                                    </p:anim>
                                  </p:childTnLst>
                                </p:cTn>
                              </p:par>
                              <p:par>
                                <p:cTn id="209" presetID="2" presetClass="entr" presetSubtype="4" fill="hold" nodeType="withEffect">
                                  <p:stCondLst>
                                    <p:cond delay="0"/>
                                  </p:stCondLst>
                                  <p:childTnLst>
                                    <p:set>
                                      <p:cBhvr>
                                        <p:cTn id="210" dur="1" fill="hold">
                                          <p:stCondLst>
                                            <p:cond delay="0"/>
                                          </p:stCondLst>
                                        </p:cTn>
                                        <p:tgtEl>
                                          <p:spTgt spid="103"/>
                                        </p:tgtEl>
                                        <p:attrNameLst>
                                          <p:attrName>style.visibility</p:attrName>
                                        </p:attrNameLst>
                                      </p:cBhvr>
                                      <p:to>
                                        <p:strVal val="visible"/>
                                      </p:to>
                                    </p:set>
                                    <p:anim calcmode="lin" valueType="num">
                                      <p:cBhvr additive="base">
                                        <p:cTn id="211" dur="500" fill="hold"/>
                                        <p:tgtEl>
                                          <p:spTgt spid="103"/>
                                        </p:tgtEl>
                                        <p:attrNameLst>
                                          <p:attrName>ppt_x</p:attrName>
                                        </p:attrNameLst>
                                      </p:cBhvr>
                                      <p:tavLst>
                                        <p:tav tm="0">
                                          <p:val>
                                            <p:strVal val="#ppt_x"/>
                                          </p:val>
                                        </p:tav>
                                        <p:tav tm="100000">
                                          <p:val>
                                            <p:strVal val="#ppt_x"/>
                                          </p:val>
                                        </p:tav>
                                      </p:tavLst>
                                    </p:anim>
                                    <p:anim calcmode="lin" valueType="num">
                                      <p:cBhvr additive="base">
                                        <p:cTn id="212" dur="500" fill="hold"/>
                                        <p:tgtEl>
                                          <p:spTgt spid="103"/>
                                        </p:tgtEl>
                                        <p:attrNameLst>
                                          <p:attrName>ppt_y</p:attrName>
                                        </p:attrNameLst>
                                      </p:cBhvr>
                                      <p:tavLst>
                                        <p:tav tm="0">
                                          <p:val>
                                            <p:strVal val="1+#ppt_h/2"/>
                                          </p:val>
                                        </p:tav>
                                        <p:tav tm="100000">
                                          <p:val>
                                            <p:strVal val="#ppt_y"/>
                                          </p:val>
                                        </p:tav>
                                      </p:tavLst>
                                    </p:anim>
                                  </p:childTnLst>
                                </p:cTn>
                              </p:par>
                              <p:par>
                                <p:cTn id="213" presetID="2" presetClass="entr" presetSubtype="4" fill="hold" nodeType="withEffect">
                                  <p:stCondLst>
                                    <p:cond delay="0"/>
                                  </p:stCondLst>
                                  <p:childTnLst>
                                    <p:set>
                                      <p:cBhvr>
                                        <p:cTn id="214" dur="1" fill="hold">
                                          <p:stCondLst>
                                            <p:cond delay="0"/>
                                          </p:stCondLst>
                                        </p:cTn>
                                        <p:tgtEl>
                                          <p:spTgt spid="108"/>
                                        </p:tgtEl>
                                        <p:attrNameLst>
                                          <p:attrName>style.visibility</p:attrName>
                                        </p:attrNameLst>
                                      </p:cBhvr>
                                      <p:to>
                                        <p:strVal val="visible"/>
                                      </p:to>
                                    </p:set>
                                    <p:anim calcmode="lin" valueType="num">
                                      <p:cBhvr additive="base">
                                        <p:cTn id="215" dur="500" fill="hold"/>
                                        <p:tgtEl>
                                          <p:spTgt spid="108"/>
                                        </p:tgtEl>
                                        <p:attrNameLst>
                                          <p:attrName>ppt_x</p:attrName>
                                        </p:attrNameLst>
                                      </p:cBhvr>
                                      <p:tavLst>
                                        <p:tav tm="0">
                                          <p:val>
                                            <p:strVal val="#ppt_x"/>
                                          </p:val>
                                        </p:tav>
                                        <p:tav tm="100000">
                                          <p:val>
                                            <p:strVal val="#ppt_x"/>
                                          </p:val>
                                        </p:tav>
                                      </p:tavLst>
                                    </p:anim>
                                    <p:anim calcmode="lin" valueType="num">
                                      <p:cBhvr additive="base">
                                        <p:cTn id="216" dur="500" fill="hold"/>
                                        <p:tgtEl>
                                          <p:spTgt spid="108"/>
                                        </p:tgtEl>
                                        <p:attrNameLst>
                                          <p:attrName>ppt_y</p:attrName>
                                        </p:attrNameLst>
                                      </p:cBhvr>
                                      <p:tavLst>
                                        <p:tav tm="0">
                                          <p:val>
                                            <p:strVal val="1+#ppt_h/2"/>
                                          </p:val>
                                        </p:tav>
                                        <p:tav tm="100000">
                                          <p:val>
                                            <p:strVal val="#ppt_y"/>
                                          </p:val>
                                        </p:tav>
                                      </p:tavLst>
                                    </p:anim>
                                  </p:childTnLst>
                                </p:cTn>
                              </p:par>
                              <p:par>
                                <p:cTn id="217" presetID="2" presetClass="entr" presetSubtype="4" fill="hold" nodeType="withEffect">
                                  <p:stCondLst>
                                    <p:cond delay="0"/>
                                  </p:stCondLst>
                                  <p:childTnLst>
                                    <p:set>
                                      <p:cBhvr>
                                        <p:cTn id="218" dur="1" fill="hold">
                                          <p:stCondLst>
                                            <p:cond delay="0"/>
                                          </p:stCondLst>
                                        </p:cTn>
                                        <p:tgtEl>
                                          <p:spTgt spid="112"/>
                                        </p:tgtEl>
                                        <p:attrNameLst>
                                          <p:attrName>style.visibility</p:attrName>
                                        </p:attrNameLst>
                                      </p:cBhvr>
                                      <p:to>
                                        <p:strVal val="visible"/>
                                      </p:to>
                                    </p:set>
                                    <p:anim calcmode="lin" valueType="num">
                                      <p:cBhvr additive="base">
                                        <p:cTn id="219" dur="500" fill="hold"/>
                                        <p:tgtEl>
                                          <p:spTgt spid="112"/>
                                        </p:tgtEl>
                                        <p:attrNameLst>
                                          <p:attrName>ppt_x</p:attrName>
                                        </p:attrNameLst>
                                      </p:cBhvr>
                                      <p:tavLst>
                                        <p:tav tm="0">
                                          <p:val>
                                            <p:strVal val="#ppt_x"/>
                                          </p:val>
                                        </p:tav>
                                        <p:tav tm="100000">
                                          <p:val>
                                            <p:strVal val="#ppt_x"/>
                                          </p:val>
                                        </p:tav>
                                      </p:tavLst>
                                    </p:anim>
                                    <p:anim calcmode="lin" valueType="num">
                                      <p:cBhvr additive="base">
                                        <p:cTn id="220" dur="500" fill="hold"/>
                                        <p:tgtEl>
                                          <p:spTgt spid="112"/>
                                        </p:tgtEl>
                                        <p:attrNameLst>
                                          <p:attrName>ppt_y</p:attrName>
                                        </p:attrNameLst>
                                      </p:cBhvr>
                                      <p:tavLst>
                                        <p:tav tm="0">
                                          <p:val>
                                            <p:strVal val="1+#ppt_h/2"/>
                                          </p:val>
                                        </p:tav>
                                        <p:tav tm="100000">
                                          <p:val>
                                            <p:strVal val="#ppt_y"/>
                                          </p:val>
                                        </p:tav>
                                      </p:tavLst>
                                    </p:anim>
                                  </p:childTnLst>
                                </p:cTn>
                              </p:par>
                              <p:par>
                                <p:cTn id="221" presetID="2" presetClass="entr" presetSubtype="4" fill="hold" nodeType="withEffect">
                                  <p:stCondLst>
                                    <p:cond delay="0"/>
                                  </p:stCondLst>
                                  <p:childTnLst>
                                    <p:set>
                                      <p:cBhvr>
                                        <p:cTn id="222" dur="1" fill="hold">
                                          <p:stCondLst>
                                            <p:cond delay="0"/>
                                          </p:stCondLst>
                                        </p:cTn>
                                        <p:tgtEl>
                                          <p:spTgt spid="120"/>
                                        </p:tgtEl>
                                        <p:attrNameLst>
                                          <p:attrName>style.visibility</p:attrName>
                                        </p:attrNameLst>
                                      </p:cBhvr>
                                      <p:to>
                                        <p:strVal val="visible"/>
                                      </p:to>
                                    </p:set>
                                    <p:anim calcmode="lin" valueType="num">
                                      <p:cBhvr additive="base">
                                        <p:cTn id="223" dur="500" fill="hold"/>
                                        <p:tgtEl>
                                          <p:spTgt spid="120"/>
                                        </p:tgtEl>
                                        <p:attrNameLst>
                                          <p:attrName>ppt_x</p:attrName>
                                        </p:attrNameLst>
                                      </p:cBhvr>
                                      <p:tavLst>
                                        <p:tav tm="0">
                                          <p:val>
                                            <p:strVal val="#ppt_x"/>
                                          </p:val>
                                        </p:tav>
                                        <p:tav tm="100000">
                                          <p:val>
                                            <p:strVal val="#ppt_x"/>
                                          </p:val>
                                        </p:tav>
                                      </p:tavLst>
                                    </p:anim>
                                    <p:anim calcmode="lin" valueType="num">
                                      <p:cBhvr additive="base">
                                        <p:cTn id="224" dur="500" fill="hold"/>
                                        <p:tgtEl>
                                          <p:spTgt spid="120"/>
                                        </p:tgtEl>
                                        <p:attrNameLst>
                                          <p:attrName>ppt_y</p:attrName>
                                        </p:attrNameLst>
                                      </p:cBhvr>
                                      <p:tavLst>
                                        <p:tav tm="0">
                                          <p:val>
                                            <p:strVal val="1+#ppt_h/2"/>
                                          </p:val>
                                        </p:tav>
                                        <p:tav tm="100000">
                                          <p:val>
                                            <p:strVal val="#ppt_y"/>
                                          </p:val>
                                        </p:tav>
                                      </p:tavLst>
                                    </p:anim>
                                  </p:childTnLst>
                                </p:cTn>
                              </p:par>
                              <p:par>
                                <p:cTn id="225" presetID="2" presetClass="entr" presetSubtype="4" fill="hold" nodeType="withEffect">
                                  <p:stCondLst>
                                    <p:cond delay="0"/>
                                  </p:stCondLst>
                                  <p:childTnLst>
                                    <p:set>
                                      <p:cBhvr>
                                        <p:cTn id="226" dur="1" fill="hold">
                                          <p:stCondLst>
                                            <p:cond delay="0"/>
                                          </p:stCondLst>
                                        </p:cTn>
                                        <p:tgtEl>
                                          <p:spTgt spid="121"/>
                                        </p:tgtEl>
                                        <p:attrNameLst>
                                          <p:attrName>style.visibility</p:attrName>
                                        </p:attrNameLst>
                                      </p:cBhvr>
                                      <p:to>
                                        <p:strVal val="visible"/>
                                      </p:to>
                                    </p:set>
                                    <p:anim calcmode="lin" valueType="num">
                                      <p:cBhvr additive="base">
                                        <p:cTn id="227" dur="500" fill="hold"/>
                                        <p:tgtEl>
                                          <p:spTgt spid="121"/>
                                        </p:tgtEl>
                                        <p:attrNameLst>
                                          <p:attrName>ppt_x</p:attrName>
                                        </p:attrNameLst>
                                      </p:cBhvr>
                                      <p:tavLst>
                                        <p:tav tm="0">
                                          <p:val>
                                            <p:strVal val="#ppt_x"/>
                                          </p:val>
                                        </p:tav>
                                        <p:tav tm="100000">
                                          <p:val>
                                            <p:strVal val="#ppt_x"/>
                                          </p:val>
                                        </p:tav>
                                      </p:tavLst>
                                    </p:anim>
                                    <p:anim calcmode="lin" valueType="num">
                                      <p:cBhvr additive="base">
                                        <p:cTn id="228" dur="500" fill="hold"/>
                                        <p:tgtEl>
                                          <p:spTgt spid="1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 grpId="0" animBg="1"/>
      <p:bldP spid="6" grpId="0" animBg="1"/>
      <p:bldP spid="7" grpId="0" animBg="1"/>
      <p:bldP spid="8" grpId="0" animBg="1"/>
      <p:bldP spid="12" grpId="0" animBg="1"/>
      <p:bldP spid="17" grpId="0" animBg="1"/>
      <p:bldP spid="18" grpId="0" animBg="1"/>
      <p:bldP spid="25" grpId="0" animBg="1"/>
      <p:bldP spid="38" grpId="0" animBg="1"/>
      <p:bldP spid="86" grpId="0" animBg="1"/>
      <p:bldP spid="113" grpId="1" animBg="1"/>
      <p:bldP spid="6" grpId="1" animBg="1"/>
      <p:bldP spid="7" grpId="1" animBg="1"/>
      <p:bldP spid="8" grpId="1" animBg="1"/>
      <p:bldP spid="12" grpId="1" animBg="1"/>
      <p:bldP spid="17" grpId="1" animBg="1"/>
      <p:bldP spid="18" grpId="1" animBg="1"/>
      <p:bldP spid="25" grpId="1" animBg="1"/>
      <p:bldP spid="38" grpId="1" animBg="1"/>
      <p:bldP spid="86" grpId="1" animBg="1"/>
      <p:bldP spid="114" grpId="0" animBg="1"/>
      <p:bldP spid="43" grpId="0" animBg="1"/>
      <p:bldP spid="50" grpId="0" animBg="1"/>
      <p:bldP spid="51" grpId="0" animBg="1"/>
      <p:bldP spid="65" grpId="0" animBg="1"/>
      <p:bldP spid="66" grpId="0" animBg="1"/>
      <p:bldP spid="67" grpId="0" animBg="1"/>
      <p:bldP spid="68" grpId="0" animBg="1"/>
      <p:bldP spid="69" grpId="0" animBg="1"/>
      <p:bldP spid="87" grpId="0" animBg="1"/>
      <p:bldP spid="116" grpId="0" animBg="1"/>
      <p:bldP spid="117" grpId="0" animBg="1"/>
      <p:bldP spid="118" grpId="0" animBg="1"/>
      <p:bldP spid="119" grpId="0" animBg="1"/>
      <p:bldP spid="114" grpId="1" animBg="1"/>
      <p:bldP spid="43" grpId="1" animBg="1"/>
      <p:bldP spid="50" grpId="1" animBg="1"/>
      <p:bldP spid="51" grpId="1" animBg="1"/>
      <p:bldP spid="65" grpId="1" animBg="1"/>
      <p:bldP spid="66" grpId="1" animBg="1"/>
      <p:bldP spid="67" grpId="1" animBg="1"/>
      <p:bldP spid="68" grpId="1" animBg="1"/>
      <p:bldP spid="69" grpId="1" animBg="1"/>
      <p:bldP spid="87" grpId="1" animBg="1"/>
      <p:bldP spid="116" grpId="1" animBg="1"/>
      <p:bldP spid="117" grpId="1" animBg="1"/>
      <p:bldP spid="118" grpId="1" animBg="1"/>
      <p:bldP spid="119" grpId="1" animBg="1"/>
      <p:bldP spid="115" grpId="0" animBg="1"/>
      <p:bldP spid="78" grpId="0" animBg="1"/>
      <p:bldP spid="79" grpId="0" animBg="1"/>
      <p:bldP spid="80" grpId="0" animBg="1"/>
      <p:bldP spid="81" grpId="0" animBg="1"/>
      <p:bldP spid="82" grpId="0" animBg="1"/>
      <p:bldP spid="83" grpId="0" animBg="1"/>
      <p:bldP spid="85" grpId="0" animBg="1"/>
      <p:bldP spid="88" grpId="0" animBg="1"/>
      <p:bldP spid="115" grpId="1" animBg="1"/>
      <p:bldP spid="78" grpId="1" animBg="1"/>
      <p:bldP spid="79" grpId="1" animBg="1"/>
      <p:bldP spid="80" grpId="1" animBg="1"/>
      <p:bldP spid="81" grpId="1" animBg="1"/>
      <p:bldP spid="82" grpId="1" animBg="1"/>
      <p:bldP spid="83" grpId="1" animBg="1"/>
      <p:bldP spid="85" grpId="1" animBg="1"/>
      <p:bldP spid="88"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4171315"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步骤一：过程回放（</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SIPOC</a:t>
            </a:r>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6626" name="文本框 4"/>
          <p:cNvSpPr txBox="1"/>
          <p:nvPr/>
        </p:nvSpPr>
        <p:spPr>
          <a:xfrm>
            <a:off x="229235" y="794385"/>
            <a:ext cx="11123295" cy="3023870"/>
          </a:xfrm>
          <a:prstGeom prst="rect">
            <a:avLst/>
          </a:prstGeom>
          <a:solidFill>
            <a:schemeClr val="accent2">
              <a:lumMod val="20000"/>
              <a:lumOff val="80000"/>
            </a:schemeClr>
          </a:solidFill>
          <a:ln w="9525">
            <a:noFill/>
          </a:ln>
        </p:spPr>
        <p:txBody>
          <a:bodyPr wrap="square" anchor="t" anchorCtr="0">
            <a:spAutoFit/>
          </a:bodyPr>
          <a:p>
            <a:r>
              <a:rPr lang="zh-CN" altLang="en-US" b="1">
                <a:solidFill>
                  <a:srgbClr val="1902FC"/>
                </a:solidFill>
                <a:latin typeface="微软雅黑" panose="020B0503020204020204" pitchFamily="34" charset="-122"/>
                <a:ea typeface="微软雅黑" panose="020B0503020204020204" pitchFamily="34" charset="-122"/>
              </a:rPr>
              <a:t>客观</a:t>
            </a:r>
            <a:r>
              <a:rPr lang="zh-CN" altLang="en-US" sz="1200" b="1">
                <a:solidFill>
                  <a:srgbClr val="FF0000"/>
                </a:solidFill>
                <a:latin typeface="微软雅黑" panose="020B0503020204020204" pitchFamily="34" charset="-122"/>
                <a:ea typeface="微软雅黑" panose="020B0503020204020204" pitchFamily="34" charset="-122"/>
              </a:rPr>
              <a:t>（不要有任何的主观判断）</a:t>
            </a:r>
            <a:r>
              <a:rPr lang="zh-CN" altLang="en-US">
                <a:latin typeface="微软雅黑" panose="020B0503020204020204" pitchFamily="34" charset="-122"/>
                <a:ea typeface="微软雅黑" panose="020B0503020204020204" pitchFamily="34" charset="-122"/>
              </a:rPr>
              <a:t>的描述</a:t>
            </a:r>
            <a:r>
              <a:rPr lang="en-US" altLang="zh-CN">
                <a:latin typeface="微软雅黑" panose="020B0503020204020204" pitchFamily="34" charset="-122"/>
                <a:ea typeface="微软雅黑" panose="020B0503020204020204" pitchFamily="34" charset="-122"/>
              </a:rPr>
              <a:t>/</a:t>
            </a:r>
            <a:r>
              <a:rPr lang="zh-CN" altLang="en-US">
                <a:latin typeface="微软雅黑" panose="020B0503020204020204" pitchFamily="34" charset="-122"/>
                <a:ea typeface="微软雅黑" panose="020B0503020204020204" pitchFamily="34" charset="-122"/>
              </a:rPr>
              <a:t>还原整个问题的</a:t>
            </a:r>
            <a:r>
              <a:rPr lang="zh-CN" altLang="en-US" b="1">
                <a:solidFill>
                  <a:srgbClr val="1902FC"/>
                </a:solidFill>
                <a:latin typeface="微软雅黑" panose="020B0503020204020204" pitchFamily="34" charset="-122"/>
                <a:ea typeface="微软雅黑" panose="020B0503020204020204" pitchFamily="34" charset="-122"/>
              </a:rPr>
              <a:t>产生过程和机理</a:t>
            </a:r>
            <a:r>
              <a:rPr lang="zh-CN" altLang="en-US">
                <a:latin typeface="微软雅黑" panose="020B0503020204020204" pitchFamily="34" charset="-122"/>
                <a:ea typeface="微软雅黑" panose="020B0503020204020204" pitchFamily="34" charset="-122"/>
              </a:rPr>
              <a:t>，主要的内容包括如下五个方面：</a:t>
            </a:r>
            <a:endParaRPr lang="zh-CN" altLang="en-US">
              <a:latin typeface="微软雅黑" panose="020B0503020204020204" pitchFamily="34" charset="-122"/>
              <a:ea typeface="微软雅黑" panose="020B0503020204020204" pitchFamily="34" charset="-122"/>
            </a:endParaRPr>
          </a:p>
          <a:p>
            <a:pPr>
              <a:lnSpc>
                <a:spcPct val="16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外部人员</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对产品做了什么</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操作</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（例如变更、配置等等），这个内容有些问题存在，有些问题可能不存在</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内部实现过程</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：以产品缺陷为例，要描述</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功能特性产生的过程</a:t>
            </a:r>
            <a:r>
              <a:rPr lang="en-US" altLang="zh-CN"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包含需求、设计、开发、测试</a:t>
            </a:r>
            <a:r>
              <a:rPr lang="en-US" altLang="zh-CN"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发布</a:t>
            </a:r>
            <a:endParaRPr lang="zh-CN" altLang="en-US" sz="1400">
              <a:solidFill>
                <a:srgbClr val="1902FC"/>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）导致问题出现的</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原理</a:t>
            </a:r>
            <a:r>
              <a:rPr lang="en-US" altLang="zh-CN"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机制（直接的技术缺陷或者管理不足）</a:t>
            </a:r>
            <a:endParaRPr lang="zh-CN" altLang="en-US" sz="1400">
              <a:solidFill>
                <a:srgbClr val="1902FC"/>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）上述的实现过程和实现原理</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机制导致的</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内部后果</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（例如进程启动失败了，数据丢失了，服务器重启了等等）</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5</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）内部后果最终导致用户层面的影响</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pPr>
            <a:r>
              <a:rPr lang="zh-CN" altLang="en-US" sz="14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说明：</a:t>
            </a:r>
            <a:endParaRPr lang="zh-CN" altLang="en-US" sz="14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）用户层面影响如果是多个话，需要拆分为子问题，做到</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每个</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用户层面</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影响</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作为</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一个</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过程进行</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还原</a:t>
            </a:r>
            <a:endPar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pPr>
            <a:r>
              <a:rPr lang="en-US" altLang="zh-CN"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）不要生搬硬套上面</a:t>
            </a:r>
            <a:r>
              <a:rPr lang="en-US" altLang="zh-CN"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5</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点，大家要像</a:t>
            </a:r>
            <a:r>
              <a:rPr lang="zh-CN" altLang="en-US" sz="12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讲故事</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一样，围绕上面</a:t>
            </a:r>
            <a:r>
              <a:rPr lang="en-US" altLang="zh-CN"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5</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点客观地讲清楚问题发生的过程</a:t>
            </a:r>
            <a:endPar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文本框 1"/>
          <p:cNvSpPr txBox="1"/>
          <p:nvPr/>
        </p:nvSpPr>
        <p:spPr>
          <a:xfrm>
            <a:off x="172720" y="3937635"/>
            <a:ext cx="5413375" cy="2562860"/>
          </a:xfrm>
          <a:prstGeom prst="rect">
            <a:avLst/>
          </a:prstGeom>
          <a:noFill/>
        </p:spPr>
        <p:txBody>
          <a:bodyPr wrap="square" rtlCol="0" anchor="t">
            <a:spAutoFit/>
          </a:bodyPr>
          <a:p>
            <a:r>
              <a:rPr lang="zh-CN" altLang="en-US"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例子</a:t>
            </a:r>
            <a:r>
              <a:rPr lang="en-US" alt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en-US" alt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171450" indent="-171450">
              <a:lnSpc>
                <a:spcPct val="170000"/>
              </a:lnSpc>
              <a:buFont typeface="Wingdings" panose="05000000000000000000" charset="0"/>
              <a:buChar char="p"/>
            </a:pPr>
            <a:r>
              <a:rPr lang="zh-CN" altLang="en-US"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某开发人员</a:t>
            </a:r>
            <a:r>
              <a:rPr lang="en-US" altLang="zh-CN"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正式版在合入HIDS功能时，将idsd进程的pid文件的路径改到了/sf/etc目录下</a:t>
            </a:r>
            <a:r>
              <a:rPr lang="zh-CN" altLang="en-US"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，代码检视、测试（略）。。。</a:t>
            </a:r>
            <a:r>
              <a:rPr lang="en-US" altLang="zh-CN"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sym typeface="+mn-ea"/>
              </a:rPr>
              <a:t>内部实现过程</a:t>
            </a:r>
            <a:endPar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171450" indent="-171450">
              <a:lnSpc>
                <a:spcPct val="170000"/>
              </a:lnSpc>
              <a:buFont typeface="Wingdings" panose="05000000000000000000" charset="0"/>
              <a:buChar char="p"/>
            </a:pPr>
            <a:r>
              <a:rPr lang="en-US" altLang="zh-CN"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而/sf/etc 目录会进行集群同步，</a:t>
            </a:r>
            <a:r>
              <a:rPr lang="zh-CN" altLang="en-US"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从主节点同步到备节点</a:t>
            </a:r>
            <a:r>
              <a:rPr lang="en-US" altLang="zh-CN"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导致了备节点上</a:t>
            </a:r>
            <a:r>
              <a:rPr lang="en-US" altLang="zh-CN"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idsd的进程id跟schannel-client的进程id是同一个---</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sym typeface="+mn-ea"/>
              </a:rPr>
              <a:t>技术缺陷</a:t>
            </a:r>
            <a:endPar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171450" indent="-171450">
              <a:lnSpc>
                <a:spcPct val="170000"/>
              </a:lnSpc>
              <a:buFont typeface="Wingdings" panose="05000000000000000000" charset="0"/>
              <a:buChar char="p"/>
            </a:pPr>
            <a:r>
              <a:rPr lang="en-US" altLang="zh-CN"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schannel-client进程</a:t>
            </a:r>
            <a:r>
              <a:rPr lang="zh-CN" altLang="en-US"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被停止后，因为软件狗</a:t>
            </a:r>
            <a:r>
              <a:rPr lang="en-US" altLang="zh-CN"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认为是idsd的进程，属于正常退出</a:t>
            </a:r>
            <a:r>
              <a:rPr lang="zh-CN" altLang="en-US"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，所以没有再拉起</a:t>
            </a:r>
            <a:r>
              <a:rPr lang="en-US" altLang="zh-CN"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schannel-client进程---</a:t>
            </a: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技术缺陷</a:t>
            </a:r>
            <a:r>
              <a:rPr lang="en-US" altLang="zh-CN"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内部后果</a:t>
            </a:r>
            <a:endPar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171450" indent="-171450">
              <a:lnSpc>
                <a:spcPct val="170000"/>
              </a:lnSpc>
              <a:buFont typeface="Wingdings" panose="05000000000000000000" charset="0"/>
              <a:buChar char="p"/>
            </a:pPr>
            <a:r>
              <a:rPr lang="en-US" altLang="zh-CN"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最终造成客户侧</a:t>
            </a:r>
            <a:r>
              <a:rPr lang="zh-CN" altLang="en-US"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导致客户业务中断</a:t>
            </a:r>
            <a:r>
              <a:rPr lang="en-US" altLang="zh-CN"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sym typeface="+mn-ea"/>
              </a:rPr>
              <a:t>用户影响</a:t>
            </a:r>
            <a:endPar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文本框 2"/>
          <p:cNvSpPr txBox="1"/>
          <p:nvPr/>
        </p:nvSpPr>
        <p:spPr>
          <a:xfrm>
            <a:off x="5586095" y="3926840"/>
            <a:ext cx="5765800" cy="2584450"/>
          </a:xfrm>
          <a:prstGeom prst="rect">
            <a:avLst/>
          </a:prstGeom>
          <a:noFill/>
        </p:spPr>
        <p:txBody>
          <a:bodyPr wrap="square" rtlCol="0" anchor="t">
            <a:spAutoFit/>
          </a:bodyPr>
          <a:p>
            <a:pPr>
              <a:lnSpc>
                <a:spcPct val="100000"/>
              </a:lnSpc>
            </a:pP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例子</a:t>
            </a:r>
            <a:r>
              <a:rPr lang="en-US" altLang="zh-CN" sz="1800" b="1">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171450" indent="-171450">
              <a:lnSpc>
                <a:spcPct val="150000"/>
              </a:lnSpc>
              <a:buFont typeface="Wingdings" panose="05000000000000000000" charset="0"/>
              <a:buChar char="p"/>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1月19日接到某大城市政府客户反馈，有Linux服务器中挖矿木马，因此安排终端安全团队进行排查，将木马目录后取回进行人工分析</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171450" indent="-171450">
              <a:lnSpc>
                <a:spcPct val="150000"/>
              </a:lnSpc>
              <a:buFont typeface="Wingdings" panose="05000000000000000000" charset="0"/>
              <a:buChar char="p"/>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木马目录下有2个文件tsm和tsm64，安全人员确认tsm为用于执行暴力破解的程序，未加详细确认则按照惯性思维认为tsm64是该暴力破解工具的x64版本，于是人工入了本地信誉库</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171450" indent="-171450">
              <a:lnSpc>
                <a:spcPct val="150000"/>
              </a:lnSpc>
              <a:buFont typeface="Wingdings" panose="05000000000000000000" charset="0"/>
              <a:buChar char="p"/>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tsm64文件其实为系统动态链接库文件ld-2.30.so，其导出函数提供内存分配等功能，删除后会导致系统崩溃。</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171450" indent="-171450">
              <a:lnSpc>
                <a:spcPct val="150000"/>
              </a:lnSpc>
              <a:buFont typeface="Wingdings" panose="05000000000000000000" charset="0"/>
              <a:buChar char="p"/>
            </a:pP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客户处更新规则进行扫描处置，整个服务器出现宕机导致业务中断</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626"/>
                                        </p:tgtEl>
                                        <p:attrNameLst>
                                          <p:attrName>style.visibility</p:attrName>
                                        </p:attrNameLst>
                                      </p:cBhvr>
                                      <p:to>
                                        <p:strVal val="visible"/>
                                      </p:to>
                                    </p:set>
                                    <p:anim calcmode="lin" valueType="num">
                                      <p:cBhvr additive="base">
                                        <p:cTn id="7" dur="500" fill="hold"/>
                                        <p:tgtEl>
                                          <p:spTgt spid="26626"/>
                                        </p:tgtEl>
                                        <p:attrNameLst>
                                          <p:attrName>ppt_x</p:attrName>
                                        </p:attrNameLst>
                                      </p:cBhvr>
                                      <p:tavLst>
                                        <p:tav tm="0">
                                          <p:val>
                                            <p:strVal val="#ppt_x"/>
                                          </p:val>
                                        </p:tav>
                                        <p:tav tm="100000">
                                          <p:val>
                                            <p:strVal val="#ppt_x"/>
                                          </p:val>
                                        </p:tav>
                                      </p:tavLst>
                                    </p:anim>
                                    <p:anim calcmode="lin" valueType="num">
                                      <p:cBhvr additive="base">
                                        <p:cTn id="8" dur="500" fill="hold"/>
                                        <p:tgtEl>
                                          <p:spTgt spid="266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6" grpId="0" bldLvl="0" animBg="1"/>
      <p:bldP spid="26626" grpId="1" animBg="1"/>
      <p:bldP spid="2" grpId="0"/>
      <p:bldP spid="2" grpId="1"/>
      <p:bldP spid="3" grpId="0"/>
      <p:bldP spid="3"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4020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课堂实践</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4" name="文本框 3"/>
          <p:cNvSpPr txBox="1"/>
          <p:nvPr/>
        </p:nvSpPr>
        <p:spPr>
          <a:xfrm>
            <a:off x="802005" y="3030855"/>
            <a:ext cx="9250045" cy="521970"/>
          </a:xfrm>
          <a:prstGeom prst="rect">
            <a:avLst/>
          </a:prstGeom>
          <a:noFill/>
        </p:spPr>
        <p:txBody>
          <a:bodyPr wrap="none" rtlCol="0">
            <a:spAutoFit/>
          </a:bodyPr>
          <a:p>
            <a:r>
              <a:rPr lang="zh-CN" altLang="en-US" sz="2800">
                <a:latin typeface="微软雅黑" panose="020B0503020204020204" pitchFamily="34" charset="-122"/>
                <a:ea typeface="微软雅黑" panose="020B0503020204020204" pitchFamily="34" charset="-122"/>
              </a:rPr>
              <a:t>实践一下过程还原（</a:t>
            </a:r>
            <a:r>
              <a:rPr lang="en-US" altLang="zh-CN" sz="2800">
                <a:latin typeface="微软雅黑" panose="020B0503020204020204" pitchFamily="34" charset="-122"/>
                <a:ea typeface="微软雅黑" panose="020B0503020204020204" pitchFamily="34" charset="-122"/>
              </a:rPr>
              <a:t>10</a:t>
            </a:r>
            <a:r>
              <a:rPr lang="zh-CN" altLang="en-US" sz="2800">
                <a:latin typeface="微软雅黑" panose="020B0503020204020204" pitchFamily="34" charset="-122"/>
                <a:ea typeface="微软雅黑" panose="020B0503020204020204" pitchFamily="34" charset="-122"/>
              </a:rPr>
              <a:t>分钟输出</a:t>
            </a:r>
            <a:r>
              <a:rPr lang="en-US" altLang="zh-CN" sz="2800">
                <a:latin typeface="微软雅黑" panose="020B0503020204020204" pitchFamily="34" charset="-122"/>
                <a:ea typeface="微软雅黑" panose="020B0503020204020204" pitchFamily="34" charset="-122"/>
              </a:rPr>
              <a:t>+</a:t>
            </a:r>
            <a:r>
              <a:rPr lang="zh-CN" altLang="en-US" sz="2800">
                <a:latin typeface="微软雅黑" panose="020B0503020204020204" pitchFamily="34" charset="-122"/>
                <a:ea typeface="微软雅黑" panose="020B0503020204020204" pitchFamily="34" charset="-122"/>
              </a:rPr>
              <a:t>每组</a:t>
            </a:r>
            <a:r>
              <a:rPr lang="en-US" altLang="zh-CN" sz="2800">
                <a:latin typeface="微软雅黑" panose="020B0503020204020204" pitchFamily="34" charset="-122"/>
                <a:ea typeface="微软雅黑" panose="020B0503020204020204" pitchFamily="34" charset="-122"/>
              </a:rPr>
              <a:t>3</a:t>
            </a:r>
            <a:r>
              <a:rPr lang="zh-CN" altLang="en-US" sz="2800">
                <a:latin typeface="微软雅黑" panose="020B0503020204020204" pitchFamily="34" charset="-122"/>
                <a:ea typeface="微软雅黑" panose="020B0503020204020204" pitchFamily="34" charset="-122"/>
              </a:rPr>
              <a:t>分钟分享）：</a:t>
            </a:r>
            <a:r>
              <a:rPr lang="zh-CN" altLang="en-US" sz="2800">
                <a:latin typeface="微软雅黑" panose="020B0503020204020204" pitchFamily="34" charset="-122"/>
                <a:ea typeface="微软雅黑" panose="020B0503020204020204" pitchFamily="34" charset="-122"/>
                <a:hlinkClick r:id="rId1" action="ppaction://hlinksldjump"/>
              </a:rPr>
              <a:t>案例</a:t>
            </a:r>
            <a:endParaRPr lang="zh-CN" altLang="en-US" sz="280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文本框 1"/>
          <p:cNvSpPr/>
          <p:nvPr/>
        </p:nvSpPr>
        <p:spPr>
          <a:xfrm>
            <a:off x="0" y="0"/>
            <a:ext cx="41452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步骤二：引入点与控制点分析</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4578" name="文本框 1"/>
          <p:cNvSpPr txBox="1"/>
          <p:nvPr/>
        </p:nvSpPr>
        <p:spPr>
          <a:xfrm>
            <a:off x="33655" y="516255"/>
            <a:ext cx="11389360" cy="5806440"/>
          </a:xfrm>
          <a:prstGeom prst="rect">
            <a:avLst/>
          </a:prstGeom>
          <a:noFill/>
          <a:ln w="9525">
            <a:noFill/>
          </a:ln>
        </p:spPr>
        <p:txBody>
          <a:bodyPr wrap="square" anchor="t" anchorCtr="0">
            <a:spAutoFit/>
          </a:bodyPr>
          <a:p>
            <a:pPr marL="342900" indent="-342900" eaLnBrk="0" hangingPunct="0">
              <a:lnSpc>
                <a:spcPct val="150000"/>
              </a:lnSpc>
              <a:buFont typeface="Wingdings" panose="05000000000000000000" charset="0"/>
              <a:buChar char="p"/>
            </a:pPr>
            <a:r>
              <a:rPr lang="zh-CN" altLang="en-US" sz="1800" b="1" dirty="0">
                <a:solidFill>
                  <a:schemeClr val="tx1"/>
                </a:solidFill>
                <a:latin typeface="微软雅黑" panose="020B0503020204020204" pitchFamily="34" charset="-122"/>
                <a:ea typeface="微软雅黑" panose="020B0503020204020204" pitchFamily="34" charset="-122"/>
              </a:rPr>
              <a:t>基本概念：</a:t>
            </a:r>
            <a:endParaRPr lang="zh-CN" altLang="en-US" sz="1800" b="1" dirty="0">
              <a:solidFill>
                <a:schemeClr val="tx1"/>
              </a:solidFill>
              <a:latin typeface="微软雅黑" panose="020B0503020204020204" pitchFamily="34" charset="-122"/>
              <a:ea typeface="微软雅黑" panose="020B0503020204020204" pitchFamily="34" charset="-122"/>
            </a:endParaRPr>
          </a:p>
          <a:p>
            <a:pPr marL="742950" lvl="1" indent="-285750" eaLnBrk="0" hangingPunct="0">
              <a:lnSpc>
                <a:spcPct val="150000"/>
              </a:lnSpc>
              <a:buFont typeface="Wingdings" panose="05000000000000000000" charset="0"/>
              <a:buChar char="ü"/>
            </a:pPr>
            <a:r>
              <a:rPr lang="zh-CN" altLang="en-US" sz="1400" b="1" dirty="0">
                <a:solidFill>
                  <a:schemeClr val="tx1"/>
                </a:solidFill>
                <a:latin typeface="微软雅黑" panose="020B0503020204020204" pitchFamily="34" charset="-122"/>
                <a:ea typeface="微软雅黑" panose="020B0503020204020204" pitchFamily="34" charset="-122"/>
              </a:rPr>
              <a:t>引入点</a:t>
            </a:r>
            <a:r>
              <a:rPr lang="zh-CN" altLang="en-US" sz="1400" b="1"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缺陷</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问题</a:t>
            </a:r>
            <a:r>
              <a:rPr lang="zh-CN" altLang="en-US" sz="1400" b="1" dirty="0">
                <a:solidFill>
                  <a:srgbClr val="1902FC"/>
                </a:solidFill>
                <a:latin typeface="微软雅黑" panose="020B0503020204020204" pitchFamily="34" charset="-122"/>
                <a:ea typeface="微软雅黑" panose="020B0503020204020204" pitchFamily="34" charset="-122"/>
              </a:rPr>
              <a:t>最初引入</a:t>
            </a:r>
            <a:r>
              <a:rPr lang="zh-CN" altLang="en-US" sz="1400" dirty="0">
                <a:latin typeface="微软雅黑" panose="020B0503020204020204" pitchFamily="34" charset="-122"/>
                <a:ea typeface="微软雅黑" panose="020B0503020204020204" pitchFamily="34" charset="-122"/>
              </a:rPr>
              <a:t>的</a:t>
            </a:r>
            <a:r>
              <a:rPr lang="zh-CN" altLang="en-US" sz="1400" b="1" dirty="0">
                <a:solidFill>
                  <a:srgbClr val="1902FC"/>
                </a:solidFill>
                <a:latin typeface="微软雅黑" panose="020B0503020204020204" pitchFamily="34" charset="-122"/>
                <a:ea typeface="微软雅黑" panose="020B0503020204020204" pitchFamily="34" charset="-122"/>
              </a:rPr>
              <a:t>动作</a:t>
            </a:r>
            <a:r>
              <a:rPr lang="en-US" altLang="zh-CN" sz="1400" b="1" dirty="0">
                <a:solidFill>
                  <a:srgbClr val="1902FC"/>
                </a:solidFill>
                <a:latin typeface="微软雅黑" panose="020B0503020204020204" pitchFamily="34" charset="-122"/>
                <a:ea typeface="微软雅黑" panose="020B0503020204020204" pitchFamily="34" charset="-122"/>
              </a:rPr>
              <a:t>/</a:t>
            </a:r>
            <a:r>
              <a:rPr lang="zh-CN" altLang="en-US" sz="1400" b="1" dirty="0">
                <a:solidFill>
                  <a:srgbClr val="1902FC"/>
                </a:solidFill>
                <a:latin typeface="微软雅黑" panose="020B0503020204020204" pitchFamily="34" charset="-122"/>
                <a:ea typeface="微软雅黑" panose="020B0503020204020204" pitchFamily="34" charset="-122"/>
              </a:rPr>
              <a:t>事件</a:t>
            </a:r>
            <a:r>
              <a:rPr lang="zh-CN" altLang="en-US" sz="1400" dirty="0">
                <a:latin typeface="微软雅黑" panose="020B0503020204020204" pitchFamily="34" charset="-122"/>
                <a:ea typeface="微软雅黑" panose="020B0503020204020204" pitchFamily="34" charset="-122"/>
              </a:rPr>
              <a:t>，比如代码</a:t>
            </a:r>
            <a:r>
              <a:rPr lang="en-US" altLang="zh-CN" sz="1400" dirty="0">
                <a:latin typeface="微软雅黑" panose="020B0503020204020204" pitchFamily="34" charset="-122"/>
                <a:ea typeface="微软雅黑" panose="020B0503020204020204" pitchFamily="34" charset="-122"/>
              </a:rPr>
              <a:t>BUG</a:t>
            </a:r>
            <a:r>
              <a:rPr lang="zh-CN" altLang="en-US" sz="1400" dirty="0">
                <a:latin typeface="微软雅黑" panose="020B0503020204020204" pitchFamily="34" charset="-122"/>
                <a:ea typeface="微软雅黑" panose="020B0503020204020204" pitchFamily="34" charset="-122"/>
              </a:rPr>
              <a:t>，其引入点就是开发编码，需求类缺陷，其引入点就是需求分析</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规划，只有</a:t>
            </a:r>
            <a:r>
              <a:rPr lang="zh-CN" altLang="en-US" sz="1400" b="1" dirty="0">
                <a:solidFill>
                  <a:srgbClr val="1902FC"/>
                </a:solidFill>
                <a:latin typeface="微软雅黑" panose="020B0503020204020204" pitchFamily="34" charset="-122"/>
                <a:ea typeface="微软雅黑" panose="020B0503020204020204" pitchFamily="34" charset="-122"/>
              </a:rPr>
              <a:t>一个</a:t>
            </a:r>
            <a:endParaRPr lang="zh-CN" altLang="en-US" sz="1400" dirty="0">
              <a:latin typeface="微软雅黑" panose="020B0503020204020204" pitchFamily="34" charset="-122"/>
              <a:ea typeface="微软雅黑" panose="020B0503020204020204" pitchFamily="34" charset="-122"/>
            </a:endParaRPr>
          </a:p>
          <a:p>
            <a:pPr marL="742950" lvl="1" indent="-285750" eaLnBrk="0" hangingPunct="0">
              <a:lnSpc>
                <a:spcPct val="150000"/>
              </a:lnSpc>
              <a:buFont typeface="Wingdings" panose="05000000000000000000" charset="0"/>
              <a:buChar char="ü"/>
            </a:pPr>
            <a:r>
              <a:rPr lang="zh-CN" altLang="en-US" sz="1400" b="1" dirty="0">
                <a:solidFill>
                  <a:schemeClr val="tx1"/>
                </a:solidFill>
                <a:latin typeface="微软雅黑" panose="020B0503020204020204" pitchFamily="34" charset="-122"/>
                <a:ea typeface="微软雅黑" panose="020B0503020204020204" pitchFamily="34" charset="-122"/>
              </a:rPr>
              <a:t>控制点</a:t>
            </a:r>
            <a:r>
              <a:rPr lang="zh-CN" altLang="en-US" sz="1400" dirty="0">
                <a:latin typeface="微软雅黑" panose="020B0503020204020204" pitchFamily="34" charset="-122"/>
                <a:ea typeface="微软雅黑" panose="020B0503020204020204" pitchFamily="34" charset="-122"/>
              </a:rPr>
              <a:t>：</a:t>
            </a:r>
            <a:r>
              <a:rPr lang="zh-CN" altLang="en-US" sz="1400" b="1" dirty="0">
                <a:solidFill>
                  <a:srgbClr val="1902FC"/>
                </a:solidFill>
                <a:latin typeface="微软雅黑" panose="020B0503020204020204" pitchFamily="34" charset="-122"/>
                <a:ea typeface="微软雅黑" panose="020B0503020204020204" pitchFamily="34" charset="-122"/>
              </a:rPr>
              <a:t>控制</a:t>
            </a:r>
            <a:r>
              <a:rPr lang="zh-CN" altLang="en-US" sz="1400" dirty="0">
                <a:latin typeface="微软雅黑" panose="020B0503020204020204" pitchFamily="34" charset="-122"/>
                <a:ea typeface="微软雅黑" panose="020B0503020204020204" pitchFamily="34" charset="-122"/>
              </a:rPr>
              <a:t>缺陷</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问题</a:t>
            </a:r>
            <a:r>
              <a:rPr lang="zh-CN" altLang="en-US" sz="1400" b="1" dirty="0">
                <a:solidFill>
                  <a:srgbClr val="1902FC"/>
                </a:solidFill>
                <a:latin typeface="微软雅黑" panose="020B0503020204020204" pitchFamily="34" charset="-122"/>
                <a:ea typeface="微软雅黑" panose="020B0503020204020204" pitchFamily="34" charset="-122"/>
              </a:rPr>
              <a:t>流出</a:t>
            </a:r>
            <a:r>
              <a:rPr lang="en-US" altLang="zh-CN" sz="1400" b="1" dirty="0">
                <a:solidFill>
                  <a:srgbClr val="1902FC"/>
                </a:solidFill>
                <a:latin typeface="微软雅黑" panose="020B0503020204020204" pitchFamily="34" charset="-122"/>
                <a:ea typeface="微软雅黑" panose="020B0503020204020204" pitchFamily="34" charset="-122"/>
              </a:rPr>
              <a:t>/</a:t>
            </a:r>
            <a:r>
              <a:rPr lang="zh-CN" altLang="en-US" sz="1400" b="1" dirty="0">
                <a:solidFill>
                  <a:srgbClr val="1902FC"/>
                </a:solidFill>
                <a:latin typeface="微软雅黑" panose="020B0503020204020204" pitchFamily="34" charset="-122"/>
                <a:ea typeface="微软雅黑" panose="020B0503020204020204" pitchFamily="34" charset="-122"/>
              </a:rPr>
              <a:t>传播</a:t>
            </a:r>
            <a:r>
              <a:rPr lang="zh-CN" altLang="en-US" sz="1400" dirty="0">
                <a:latin typeface="微软雅黑" panose="020B0503020204020204" pitchFamily="34" charset="-122"/>
                <a:ea typeface="微软雅黑" panose="020B0503020204020204" pitchFamily="34" charset="-122"/>
              </a:rPr>
              <a:t>的</a:t>
            </a:r>
            <a:r>
              <a:rPr lang="zh-CN" altLang="en-US" sz="1400" b="1" dirty="0">
                <a:solidFill>
                  <a:srgbClr val="1902FC"/>
                </a:solidFill>
                <a:latin typeface="微软雅黑" panose="020B0503020204020204" pitchFamily="34" charset="-122"/>
                <a:ea typeface="微软雅黑" panose="020B0503020204020204" pitchFamily="34" charset="-122"/>
              </a:rPr>
              <a:t>动作</a:t>
            </a:r>
            <a:r>
              <a:rPr lang="en-US" altLang="zh-CN" sz="1400" b="1" dirty="0">
                <a:solidFill>
                  <a:srgbClr val="1902FC"/>
                </a:solidFill>
                <a:latin typeface="微软雅黑" panose="020B0503020204020204" pitchFamily="34" charset="-122"/>
                <a:ea typeface="微软雅黑" panose="020B0503020204020204" pitchFamily="34" charset="-122"/>
              </a:rPr>
              <a:t>/</a:t>
            </a:r>
            <a:r>
              <a:rPr lang="zh-CN" altLang="en-US" sz="1400" b="1" dirty="0">
                <a:solidFill>
                  <a:srgbClr val="1902FC"/>
                </a:solidFill>
                <a:latin typeface="微软雅黑" panose="020B0503020204020204" pitchFamily="34" charset="-122"/>
                <a:ea typeface="微软雅黑" panose="020B0503020204020204" pitchFamily="34" charset="-122"/>
              </a:rPr>
              <a:t>事件，</a:t>
            </a:r>
            <a:r>
              <a:rPr lang="zh-CN" altLang="en-US" sz="1400" dirty="0">
                <a:latin typeface="微软雅黑" panose="020B0503020204020204" pitchFamily="34" charset="-122"/>
                <a:ea typeface="微软雅黑" panose="020B0503020204020204" pitchFamily="34" charset="-122"/>
              </a:rPr>
              <a:t>比如代码</a:t>
            </a:r>
            <a:r>
              <a:rPr lang="en-US" altLang="zh-CN" sz="1400" dirty="0">
                <a:latin typeface="微软雅黑" panose="020B0503020204020204" pitchFamily="34" charset="-122"/>
                <a:ea typeface="微软雅黑" panose="020B0503020204020204" pitchFamily="34" charset="-122"/>
              </a:rPr>
              <a:t>review</a:t>
            </a:r>
            <a:r>
              <a:rPr lang="zh-CN" altLang="en-US" sz="1400" dirty="0">
                <a:latin typeface="微软雅黑" panose="020B0503020204020204" pitchFamily="34" charset="-122"/>
                <a:ea typeface="微软雅黑" panose="020B0503020204020204" pitchFamily="34" charset="-122"/>
              </a:rPr>
              <a:t>作为代码缺陷的控制点，开发自测也是控制点，控制点一般情况下是</a:t>
            </a:r>
            <a:r>
              <a:rPr lang="zh-CN" altLang="en-US" sz="1400" b="1" dirty="0">
                <a:solidFill>
                  <a:srgbClr val="1902FC"/>
                </a:solidFill>
                <a:latin typeface="微软雅黑" panose="020B0503020204020204" pitchFamily="34" charset="-122"/>
                <a:ea typeface="微软雅黑" panose="020B0503020204020204" pitchFamily="34" charset="-122"/>
              </a:rPr>
              <a:t>多个</a:t>
            </a:r>
            <a:endParaRPr lang="zh-CN" altLang="en-US" sz="1400" dirty="0">
              <a:latin typeface="微软雅黑" panose="020B0503020204020204" pitchFamily="34" charset="-122"/>
              <a:ea typeface="微软雅黑" panose="020B0503020204020204" pitchFamily="34" charset="-122"/>
            </a:endParaRPr>
          </a:p>
          <a:p>
            <a:pPr marL="342900" indent="-342900" algn="l" eaLnBrk="0" hangingPunct="0">
              <a:lnSpc>
                <a:spcPct val="150000"/>
              </a:lnSpc>
              <a:buClrTx/>
              <a:buSzTx/>
              <a:buFont typeface="Wingdings" panose="05000000000000000000" charset="0"/>
              <a:buChar char="p"/>
            </a:pPr>
            <a:r>
              <a:rPr lang="zh-CN" altLang="en-US" sz="1800" b="1" dirty="0">
                <a:solidFill>
                  <a:schemeClr val="tx1"/>
                </a:solidFill>
                <a:latin typeface="微软雅黑" panose="020B0503020204020204" pitchFamily="34" charset="-122"/>
                <a:ea typeface="微软雅黑" panose="020B0503020204020204" pitchFamily="34" charset="-122"/>
                <a:sym typeface="+mn-ea"/>
              </a:rPr>
              <a:t>分析指导：</a:t>
            </a:r>
            <a:endParaRPr lang="zh-CN" altLang="en-US" sz="1800" b="1" dirty="0">
              <a:solidFill>
                <a:schemeClr val="tx1"/>
              </a:solidFill>
              <a:latin typeface="微软雅黑" panose="020B0503020204020204" pitchFamily="34" charset="-122"/>
              <a:ea typeface="微软雅黑" panose="020B0503020204020204" pitchFamily="34" charset="-122"/>
            </a:endParaRPr>
          </a:p>
          <a:p>
            <a:pPr eaLnBrk="0" hangingPunct="0">
              <a:lnSpc>
                <a:spcPct val="150000"/>
              </a:lnSpc>
            </a:pPr>
            <a:r>
              <a:rPr lang="en-US" altLang="zh-CN" sz="1600" dirty="0">
                <a:solidFill>
                  <a:schemeClr val="tx1"/>
                </a:solidFill>
                <a:latin typeface="微软雅黑" panose="020B0503020204020204" pitchFamily="34" charset="-122"/>
                <a:ea typeface="微软雅黑" panose="020B0503020204020204" pitchFamily="34" charset="-122"/>
                <a:sym typeface="+mn-ea"/>
              </a:rPr>
              <a:t>      </a:t>
            </a:r>
            <a:r>
              <a:rPr lang="zh-CN" sz="1400" dirty="0">
                <a:solidFill>
                  <a:schemeClr val="tx1"/>
                </a:solidFill>
                <a:latin typeface="微软雅黑" panose="020B0503020204020204" pitchFamily="34" charset="-122"/>
                <a:ea typeface="微软雅黑" panose="020B0503020204020204" pitchFamily="34" charset="-122"/>
                <a:sym typeface="+mn-ea"/>
              </a:rPr>
              <a:t>先分析每个问题的</a:t>
            </a:r>
            <a:r>
              <a:rPr lang="zh-CN" sz="1400" b="1" dirty="0">
                <a:solidFill>
                  <a:srgbClr val="1902FC"/>
                </a:solidFill>
                <a:latin typeface="微软雅黑" panose="020B0503020204020204" pitchFamily="34" charset="-122"/>
                <a:ea typeface="微软雅黑" panose="020B0503020204020204" pitchFamily="34" charset="-122"/>
                <a:sym typeface="+mn-ea"/>
              </a:rPr>
              <a:t>引入点</a:t>
            </a:r>
            <a:r>
              <a:rPr lang="zh-CN" sz="1400" dirty="0">
                <a:solidFill>
                  <a:schemeClr val="tx1"/>
                </a:solidFill>
                <a:latin typeface="微软雅黑" panose="020B0503020204020204" pitchFamily="34" charset="-122"/>
                <a:ea typeface="微软雅黑" panose="020B0503020204020204" pitchFamily="34" charset="-122"/>
                <a:sym typeface="+mn-ea"/>
              </a:rPr>
              <a:t>和</a:t>
            </a:r>
            <a:r>
              <a:rPr lang="zh-CN" sz="1400" b="1" dirty="0">
                <a:solidFill>
                  <a:srgbClr val="1902FC"/>
                </a:solidFill>
                <a:latin typeface="微软雅黑" panose="020B0503020204020204" pitchFamily="34" charset="-122"/>
                <a:ea typeface="微软雅黑" panose="020B0503020204020204" pitchFamily="34" charset="-122"/>
                <a:sym typeface="+mn-ea"/>
              </a:rPr>
              <a:t>控制点是什么</a:t>
            </a:r>
            <a:r>
              <a:rPr lang="zh-CN" sz="1400" dirty="0">
                <a:solidFill>
                  <a:schemeClr val="tx1"/>
                </a:solidFill>
                <a:latin typeface="微软雅黑" panose="020B0503020204020204" pitchFamily="34" charset="-122"/>
                <a:ea typeface="微软雅黑" panose="020B0503020204020204" pitchFamily="34" charset="-122"/>
                <a:sym typeface="+mn-ea"/>
              </a:rPr>
              <a:t>，然后再分析引入点和控制点</a:t>
            </a:r>
            <a:r>
              <a:rPr lang="zh-CN" sz="1400" b="1" dirty="0">
                <a:solidFill>
                  <a:srgbClr val="1902FC"/>
                </a:solidFill>
                <a:latin typeface="微软雅黑" panose="020B0503020204020204" pitchFamily="34" charset="-122"/>
                <a:ea typeface="微软雅黑" panose="020B0503020204020204" pitchFamily="34" charset="-122"/>
                <a:sym typeface="+mn-ea"/>
              </a:rPr>
              <a:t>存在什么不足（问题的直接原因）</a:t>
            </a:r>
            <a:r>
              <a:rPr lang="zh-CN" sz="1400" dirty="0">
                <a:solidFill>
                  <a:schemeClr val="tx1"/>
                </a:solidFill>
                <a:latin typeface="微软雅黑" panose="020B0503020204020204" pitchFamily="34" charset="-122"/>
                <a:ea typeface="微软雅黑" panose="020B0503020204020204" pitchFamily="34" charset="-122"/>
                <a:sym typeface="+mn-ea"/>
              </a:rPr>
              <a:t>。存在的不足一般体现为如下几个方面：</a:t>
            </a:r>
            <a:endParaRPr lang="zh-CN" sz="1600" dirty="0">
              <a:solidFill>
                <a:schemeClr val="tx1"/>
              </a:solidFill>
              <a:latin typeface="微软雅黑" panose="020B0503020204020204" pitchFamily="34" charset="-122"/>
              <a:ea typeface="微软雅黑" panose="020B0503020204020204" pitchFamily="34" charset="-122"/>
              <a:sym typeface="+mn-ea"/>
            </a:endParaRPr>
          </a:p>
          <a:p>
            <a:pPr marL="742950" lvl="1" indent="-285750">
              <a:lnSpc>
                <a:spcPct val="140000"/>
              </a:lnSpc>
              <a:buFont typeface="Wingdings" panose="05000000000000000000" charset="0"/>
              <a:buChar char="ü"/>
            </a:pPr>
            <a:r>
              <a:rPr lang="zh-CN" altLang="en-US" sz="12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人</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能力、动作缺失</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，例如不知道，不熟悉，忘记了，没有做，没遵守，没检查，没告知等等</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40000"/>
              </a:lnSpc>
              <a:buFont typeface="Wingdings" panose="05000000000000000000" charset="0"/>
              <a:buChar char="ü"/>
            </a:pPr>
            <a:r>
              <a:rPr lang="zh-CN" altLang="en-US" sz="12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组织</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活动</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或者</a:t>
            </a: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活动要求</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缺失，例如缺乏测试标准，缺乏评审标准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40000"/>
              </a:lnSpc>
              <a:buFont typeface="Wingdings" panose="05000000000000000000" charset="0"/>
              <a:buChar char="ü"/>
            </a:pPr>
            <a:r>
              <a:rPr lang="zh-CN" altLang="en-US" sz="12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技术</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技术</a:t>
            </a:r>
            <a:r>
              <a:rPr lang="en-US" altLang="zh-CN"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技术标准缺失或者不完善</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，例如缺乏过载保护机制，坏道扫描速度慢等等</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lvl="1" indent="-342900" algn="l" eaLnBrk="0" hangingPunct="0">
              <a:lnSpc>
                <a:spcPct val="150000"/>
              </a:lnSpc>
              <a:buClrTx/>
              <a:buSzTx/>
              <a:buFont typeface="Wingdings" panose="05000000000000000000" charset="0"/>
              <a:buChar char="p"/>
            </a:pPr>
            <a:r>
              <a:rPr lang="zh-CN" altLang="en-US" sz="1800" b="1" dirty="0">
                <a:solidFill>
                  <a:schemeClr val="tx1"/>
                </a:solidFill>
                <a:latin typeface="微软雅黑" panose="020B0503020204020204" pitchFamily="34" charset="-122"/>
                <a:ea typeface="微软雅黑" panose="020B0503020204020204" pitchFamily="34" charset="-122"/>
                <a:sym typeface="+mn-ea"/>
              </a:rPr>
              <a:t>典型的引入点与控制点：</a:t>
            </a:r>
            <a:endParaRPr lang="zh-CN" altLang="en-US" sz="18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42950" marR="0" lvl="1" indent="-285750" algn="l" defTabSz="914400" rtl="0" eaLnBrk="1" fontAlgn="base" latinLnBrk="0" hangingPunct="1">
              <a:lnSpc>
                <a:spcPct val="150000"/>
              </a:lnSpc>
              <a:spcBef>
                <a:spcPct val="0"/>
              </a:spcBef>
              <a:spcAft>
                <a:spcPct val="0"/>
              </a:spcAft>
              <a:buClrTx/>
              <a:buSzTx/>
              <a:buFont typeface="Wingdings" panose="05000000000000000000" charset="0"/>
              <a:buChar char="ü"/>
              <a:defRPr/>
            </a:pPr>
            <a:r>
              <a:rPr lang="zh-CN" altLang="en-US" sz="1200" b="1" noProof="0" dirty="0">
                <a:ln>
                  <a:noFill/>
                </a:ln>
                <a:effectLst/>
                <a:uLnTx/>
                <a:uFillTx/>
                <a:latin typeface="微软雅黑" panose="020B0503020204020204" pitchFamily="34" charset="-122"/>
                <a:ea typeface="微软雅黑" panose="020B0503020204020204" pitchFamily="34" charset="-122"/>
                <a:sym typeface="微软雅黑" panose="020B0503020204020204" pitchFamily="34" charset="-122"/>
              </a:rPr>
              <a:t>网上问题：</a:t>
            </a:r>
            <a:r>
              <a:rPr lang="en-US" altLang="zh-CN" sz="1200" b="1" noProof="0" dirty="0">
                <a:ln>
                  <a:noFill/>
                </a:ln>
                <a:effectLst/>
                <a:uLnTx/>
                <a:uFillTx/>
                <a:latin typeface="微软雅黑" panose="020B0503020204020204" pitchFamily="34" charset="-122"/>
                <a:ea typeface="微软雅黑" panose="020B0503020204020204" pitchFamily="34" charset="-122"/>
                <a:sym typeface="微软雅黑" panose="020B0503020204020204" pitchFamily="34" charset="-122"/>
              </a:rPr>
              <a:t>IPD</a:t>
            </a:r>
            <a:r>
              <a:rPr lang="zh-CN" altLang="en-US" sz="1200" b="1" noProof="0" dirty="0">
                <a:ln>
                  <a:noFill/>
                </a:ln>
                <a:effectLst/>
                <a:uLnTx/>
                <a:uFillTx/>
                <a:latin typeface="微软雅黑" panose="020B0503020204020204" pitchFamily="34" charset="-122"/>
                <a:ea typeface="微软雅黑" panose="020B0503020204020204" pitchFamily="34" charset="-122"/>
                <a:sym typeface="微软雅黑" panose="020B0503020204020204" pitchFamily="34" charset="-122"/>
              </a:rPr>
              <a:t>全流程来看</a:t>
            </a:r>
            <a:endParaRPr kumimoji="0" lang="en-US" altLang="zh-CN"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914400" marR="0" lvl="2" indent="0" algn="l" defTabSz="914400" rtl="0" eaLnBrk="1" fontAlgn="base" latinLnBrk="0" hangingPunct="1">
              <a:lnSpc>
                <a:spcPct val="150000"/>
              </a:lnSpc>
              <a:spcBef>
                <a:spcPct val="0"/>
              </a:spcBef>
              <a:spcAft>
                <a:spcPct val="0"/>
              </a:spcAft>
              <a:buClrTx/>
              <a:buSzTx/>
              <a:buFontTx/>
              <a:buNone/>
              <a:defRPr/>
            </a:pPr>
            <a:r>
              <a:rPr lang="zh-CN" altLang="en-US" sz="1000" b="1" noProof="0" dirty="0">
                <a:ln>
                  <a:noFill/>
                </a:ln>
                <a:solidFill>
                  <a:srgbClr val="FF000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引入点：</a:t>
            </a:r>
            <a:r>
              <a:rPr lang="zh-CN" altLang="en-US" sz="1000" noProof="0" dirty="0">
                <a:ln>
                  <a:noFill/>
                </a:ln>
                <a:effectLst/>
                <a:uLnTx/>
                <a:uFillTx/>
                <a:latin typeface="微软雅黑" panose="020B0503020204020204" pitchFamily="34" charset="-122"/>
                <a:ea typeface="微软雅黑" panose="020B0503020204020204" pitchFamily="34" charset="-122"/>
                <a:sym typeface="微软雅黑" panose="020B0503020204020204" pitchFamily="34" charset="-122"/>
              </a:rPr>
              <a:t>需求规划，系统总设，特性设计，开发编码，版本计划，缺陷修改，外部供应商（硬件、驱动等），开源软件</a:t>
            </a:r>
            <a:endParaRPr kumimoji="0" lang="en-US" altLang="zh-CN" sz="1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914400" marR="0" lvl="2" indent="0" algn="l" defTabSz="914400" rtl="0" eaLnBrk="1" fontAlgn="base" latinLnBrk="0" hangingPunct="1">
              <a:lnSpc>
                <a:spcPct val="150000"/>
              </a:lnSpc>
              <a:spcBef>
                <a:spcPct val="0"/>
              </a:spcBef>
              <a:spcAft>
                <a:spcPct val="0"/>
              </a:spcAft>
              <a:buClrTx/>
              <a:buSzTx/>
              <a:buFontTx/>
              <a:buNone/>
              <a:defRPr/>
            </a:pPr>
            <a:r>
              <a:rPr lang="zh-CN" altLang="en-US" sz="1000" b="1" noProof="0" dirty="0">
                <a:ln>
                  <a:noFill/>
                </a:ln>
                <a:solidFill>
                  <a:srgbClr val="FF000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控制点：</a:t>
            </a:r>
            <a:r>
              <a:rPr lang="zh-CN" altLang="en-US" sz="1000" noProof="0" dirty="0">
                <a:ln>
                  <a:noFill/>
                </a:ln>
                <a:effectLst/>
                <a:uLnTx/>
                <a:uFillTx/>
                <a:latin typeface="微软雅黑" panose="020B0503020204020204" pitchFamily="34" charset="-122"/>
                <a:ea typeface="微软雅黑" panose="020B0503020204020204" pitchFamily="34" charset="-122"/>
                <a:sym typeface="微软雅黑" panose="020B0503020204020204" pitchFamily="34" charset="-122"/>
              </a:rPr>
              <a:t>需求评审，设计评审，代码</a:t>
            </a:r>
            <a:r>
              <a:rPr lang="en-US" altLang="zh-CN" sz="1000" noProof="0" dirty="0">
                <a:ln>
                  <a:noFill/>
                </a:ln>
                <a:effectLst/>
                <a:uLnTx/>
                <a:uFillTx/>
                <a:latin typeface="微软雅黑" panose="020B0503020204020204" pitchFamily="34" charset="-122"/>
                <a:ea typeface="微软雅黑" panose="020B0503020204020204" pitchFamily="34" charset="-122"/>
                <a:sym typeface="微软雅黑" panose="020B0503020204020204" pitchFamily="34" charset="-122"/>
              </a:rPr>
              <a:t>Review</a:t>
            </a:r>
            <a:r>
              <a:rPr lang="zh-CN" altLang="en-US" sz="1000" noProof="0" dirty="0">
                <a:ln>
                  <a:noFill/>
                </a:ln>
                <a:effectLst/>
                <a:uLnTx/>
                <a:uFillTx/>
                <a:latin typeface="微软雅黑" panose="020B0503020204020204" pitchFamily="34" charset="-122"/>
                <a:ea typeface="微软雅黑" panose="020B0503020204020204" pitchFamily="34" charset="-122"/>
                <a:sym typeface="微软雅黑" panose="020B0503020204020204" pitchFamily="34" charset="-122"/>
              </a:rPr>
              <a:t>，开发自测，集成测试，系统测试，缺陷回归，发布评审，网上运维</a:t>
            </a:r>
            <a:endParaRPr lang="zh-CN" altLang="en-US" sz="1000" dirty="0">
              <a:latin typeface="微软雅黑" panose="020B0503020204020204" pitchFamily="34" charset="-122"/>
              <a:ea typeface="微软雅黑" panose="020B0503020204020204" pitchFamily="34" charset="-122"/>
            </a:endParaRPr>
          </a:p>
          <a:p>
            <a:pPr marL="742950" marR="0" lvl="1" indent="-285750" algn="l" defTabSz="914400" rtl="0" eaLnBrk="1" fontAlgn="base" latinLnBrk="0" hangingPunct="1">
              <a:lnSpc>
                <a:spcPct val="150000"/>
              </a:lnSpc>
              <a:buClrTx/>
              <a:buSzTx/>
              <a:buFont typeface="Wingdings" panose="05000000000000000000" charset="0"/>
              <a:buChar char="ü"/>
              <a:defRPr/>
            </a:pPr>
            <a:r>
              <a:rPr lang="zh-CN" altLang="en-US" sz="1200" b="1" noProof="0" dirty="0">
                <a:ln>
                  <a:noFill/>
                </a:ln>
                <a:effectLst/>
                <a:uLnTx/>
                <a:uFillTx/>
                <a:latin typeface="微软雅黑" panose="020B0503020204020204" pitchFamily="34" charset="-122"/>
                <a:ea typeface="微软雅黑" panose="020B0503020204020204" pitchFamily="34" charset="-122"/>
                <a:sym typeface="微软雅黑" panose="020B0503020204020204" pitchFamily="34" charset="-122"/>
              </a:rPr>
              <a:t>网上问题：测试漏测角度来看：</a:t>
            </a:r>
            <a:endPar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914400" marR="0" lvl="2" indent="0" algn="l" defTabSz="914400" rtl="0" eaLnBrk="1" fontAlgn="base" latinLnBrk="0" hangingPunct="1">
              <a:lnSpc>
                <a:spcPct val="150000"/>
              </a:lnSpc>
              <a:spcBef>
                <a:spcPct val="0"/>
              </a:spcBef>
              <a:spcAft>
                <a:spcPct val="0"/>
              </a:spcAft>
              <a:buClrTx/>
              <a:buSzTx/>
              <a:buFontTx/>
              <a:buNone/>
              <a:defRPr/>
            </a:pPr>
            <a:r>
              <a:rPr lang="zh-CN" altLang="en-US" sz="1000" b="1" noProof="0" dirty="0">
                <a:ln>
                  <a:noFill/>
                </a:ln>
                <a:solidFill>
                  <a:srgbClr val="FF000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引入点：</a:t>
            </a:r>
            <a:r>
              <a:rPr lang="zh-CN" altLang="en-US" sz="1000" noProof="0" dirty="0">
                <a:ln>
                  <a:noFill/>
                </a:ln>
                <a:effectLst/>
                <a:uLnTx/>
                <a:uFillTx/>
                <a:latin typeface="微软雅黑" panose="020B0503020204020204" pitchFamily="34" charset="-122"/>
                <a:ea typeface="微软雅黑" panose="020B0503020204020204" pitchFamily="34" charset="-122"/>
                <a:sym typeface="微软雅黑" panose="020B0503020204020204" pitchFamily="34" charset="-122"/>
              </a:rPr>
              <a:t>总体测试策略，测试执行策略，测试计划，测试方案设计，测试用例设计，测试用例执行，缺陷回归，自动化脚本，测试工具，测试环境</a:t>
            </a:r>
            <a:endParaRPr kumimoji="0" lang="en-US" altLang="zh-CN" sz="1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914400" marR="0" lvl="2" indent="0" algn="l" defTabSz="914400" rtl="0" eaLnBrk="1" fontAlgn="base" latinLnBrk="0" hangingPunct="1">
              <a:lnSpc>
                <a:spcPct val="150000"/>
              </a:lnSpc>
              <a:spcBef>
                <a:spcPct val="0"/>
              </a:spcBef>
              <a:spcAft>
                <a:spcPct val="0"/>
              </a:spcAft>
              <a:buClrTx/>
              <a:buSzTx/>
              <a:buFontTx/>
              <a:buNone/>
              <a:defRPr/>
            </a:pPr>
            <a:r>
              <a:rPr lang="zh-CN" altLang="en-US" sz="1000" b="1" noProof="0" dirty="0">
                <a:ln>
                  <a:noFill/>
                </a:ln>
                <a:solidFill>
                  <a:srgbClr val="FF0000"/>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控制点：</a:t>
            </a:r>
            <a:r>
              <a:rPr lang="zh-CN" altLang="en-US" sz="1000" noProof="0" dirty="0">
                <a:ln>
                  <a:noFill/>
                </a:ln>
                <a:effectLst/>
                <a:uLnTx/>
                <a:uFillTx/>
                <a:latin typeface="微软雅黑" panose="020B0503020204020204" pitchFamily="34" charset="-122"/>
                <a:ea typeface="微软雅黑" panose="020B0503020204020204" pitchFamily="34" charset="-122"/>
                <a:sym typeface="微软雅黑" panose="020B0503020204020204" pitchFamily="34" charset="-122"/>
              </a:rPr>
              <a:t>总体测试策略评审，执行策略评审，测试计划评审，客户场景搜集与建模，测试方案评审，测试用例评审，自动化脚本评审，自动化结果分析，测试环境检查，测试结果分析与评估，缺陷回归确认，发布评审</a:t>
            </a:r>
            <a:endParaRPr lang="zh-CN" altLang="en-US" sz="10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414528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步骤二：引入点与控制点分析</a:t>
            </a:r>
            <a:endPar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207645" y="1209040"/>
            <a:ext cx="4853305" cy="1252855"/>
          </a:xfrm>
          <a:prstGeom prst="rect">
            <a:avLst/>
          </a:prstGeom>
        </p:spPr>
        <p:style>
          <a:lnRef idx="2">
            <a:schemeClr val="accent1"/>
          </a:lnRef>
          <a:fillRef idx="1">
            <a:schemeClr val="lt1"/>
          </a:fillRef>
          <a:effectRef idx="0">
            <a:schemeClr val="accent1"/>
          </a:effectRef>
          <a:fontRef idx="minor">
            <a:schemeClr val="dk1"/>
          </a:fontRef>
        </p:style>
        <p:txBody>
          <a:bodyPr wrap="square" rtlCol="0" anchor="t">
            <a:spAutoFit/>
          </a:bodyPr>
          <a:p>
            <a:pPr>
              <a:lnSpc>
                <a:spcPct val="140000"/>
              </a:lnSpc>
            </a:pP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例子</a:t>
            </a:r>
            <a:r>
              <a:rPr lang="en-US" altLang="zh-CN" sz="1800" b="1">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80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800">
              <a:latin typeface="微软雅黑" panose="020B0503020204020204" pitchFamily="34" charset="-122"/>
              <a:ea typeface="微软雅黑" panose="020B0503020204020204" pitchFamily="34" charset="-122"/>
              <a:cs typeface="微软雅黑" panose="020B0503020204020204" pitchFamily="34" charset="-122"/>
            </a:endParaRPr>
          </a:p>
          <a:p>
            <a:pPr>
              <a:lnSpc>
                <a:spcPct val="140000"/>
              </a:lnSpc>
            </a:pPr>
            <a:r>
              <a:rPr lang="zh-CN" altLang="en-US" sz="1800">
                <a:latin typeface="微软雅黑" panose="020B0503020204020204" pitchFamily="34" charset="-122"/>
                <a:ea typeface="微软雅黑" panose="020B0503020204020204" pitchFamily="34" charset="-122"/>
                <a:cs typeface="微软雅黑" panose="020B0503020204020204" pitchFamily="34" charset="-122"/>
              </a:rPr>
              <a:t>引入点：</a:t>
            </a:r>
            <a:r>
              <a:rPr lang="zh-CN" sz="1800">
                <a:latin typeface="微软雅黑" panose="020B0503020204020204" pitchFamily="34" charset="-122"/>
                <a:ea typeface="微软雅黑" panose="020B0503020204020204" pitchFamily="34" charset="-122"/>
                <a:cs typeface="微软雅黑" panose="020B0503020204020204" pitchFamily="34" charset="-122"/>
              </a:rPr>
              <a:t>合入</a:t>
            </a:r>
            <a:r>
              <a:rPr lang="en-US" altLang="zh-CN" sz="1800">
                <a:latin typeface="微软雅黑" panose="020B0503020204020204" pitchFamily="34" charset="-122"/>
                <a:ea typeface="微软雅黑" panose="020B0503020204020204" pitchFamily="34" charset="-122"/>
                <a:cs typeface="微软雅黑" panose="020B0503020204020204" pitchFamily="34" charset="-122"/>
              </a:rPr>
              <a:t>HIDS</a:t>
            </a:r>
            <a:r>
              <a:rPr lang="zh-CN" altLang="en-US" sz="1800">
                <a:latin typeface="微软雅黑" panose="020B0503020204020204" pitchFamily="34" charset="-122"/>
                <a:ea typeface="微软雅黑" panose="020B0503020204020204" pitchFamily="34" charset="-122"/>
                <a:cs typeface="微软雅黑" panose="020B0503020204020204" pitchFamily="34" charset="-122"/>
              </a:rPr>
              <a:t>代码</a:t>
            </a:r>
            <a:endParaRPr lang="zh-CN" altLang="en-US" sz="1800">
              <a:latin typeface="微软雅黑" panose="020B0503020204020204" pitchFamily="34" charset="-122"/>
              <a:ea typeface="微软雅黑" panose="020B0503020204020204" pitchFamily="34" charset="-122"/>
              <a:cs typeface="微软雅黑" panose="020B0503020204020204" pitchFamily="34" charset="-122"/>
            </a:endParaRPr>
          </a:p>
          <a:p>
            <a:pPr>
              <a:lnSpc>
                <a:spcPct val="140000"/>
              </a:lnSpc>
            </a:pPr>
            <a:r>
              <a:rPr lang="zh-CN" altLang="en-US" sz="1800">
                <a:latin typeface="微软雅黑" panose="020B0503020204020204" pitchFamily="34" charset="-122"/>
                <a:ea typeface="微软雅黑" panose="020B0503020204020204" pitchFamily="34" charset="-122"/>
                <a:cs typeface="微软雅黑" panose="020B0503020204020204" pitchFamily="34" charset="-122"/>
              </a:rPr>
              <a:t>控制点：代码</a:t>
            </a:r>
            <a:r>
              <a:rPr lang="en-US" altLang="zh-CN" sz="1800">
                <a:latin typeface="微软雅黑" panose="020B0503020204020204" pitchFamily="34" charset="-122"/>
                <a:ea typeface="微软雅黑" panose="020B0503020204020204" pitchFamily="34" charset="-122"/>
                <a:cs typeface="微软雅黑" panose="020B0503020204020204" pitchFamily="34" charset="-122"/>
              </a:rPr>
              <a:t>Review</a:t>
            </a:r>
            <a:r>
              <a:rPr lang="zh-CN" altLang="en-US" sz="1800">
                <a:latin typeface="微软雅黑" panose="020B0503020204020204" pitchFamily="34" charset="-122"/>
                <a:ea typeface="微软雅黑" panose="020B0503020204020204" pitchFamily="34" charset="-122"/>
                <a:cs typeface="微软雅黑" panose="020B0503020204020204" pitchFamily="34" charset="-122"/>
              </a:rPr>
              <a:t>，开发自测，系统测试</a:t>
            </a:r>
            <a:endParaRPr lang="zh-CN" altLang="en-US" sz="18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5576570" y="1209040"/>
            <a:ext cx="5621020" cy="1252855"/>
          </a:xfrm>
          <a:prstGeom prst="rect">
            <a:avLst/>
          </a:prstGeom>
        </p:spPr>
        <p:style>
          <a:lnRef idx="2">
            <a:schemeClr val="accent1"/>
          </a:lnRef>
          <a:fillRef idx="1">
            <a:schemeClr val="lt1"/>
          </a:fillRef>
          <a:effectRef idx="0">
            <a:schemeClr val="accent1"/>
          </a:effectRef>
          <a:fontRef idx="minor">
            <a:schemeClr val="dk1"/>
          </a:fontRef>
        </p:style>
        <p:txBody>
          <a:bodyPr wrap="square" rtlCol="0" anchor="t">
            <a:spAutoFit/>
          </a:bodyPr>
          <a:p>
            <a:pPr>
              <a:lnSpc>
                <a:spcPct val="140000"/>
              </a:lnSpc>
            </a:pP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例子</a:t>
            </a:r>
            <a:r>
              <a:rPr lang="en-US" altLang="zh-CN" sz="1800" b="1">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80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800">
              <a:latin typeface="微软雅黑" panose="020B0503020204020204" pitchFamily="34" charset="-122"/>
              <a:ea typeface="微软雅黑" panose="020B0503020204020204" pitchFamily="34" charset="-122"/>
              <a:cs typeface="微软雅黑" panose="020B0503020204020204" pitchFamily="34" charset="-122"/>
            </a:endParaRPr>
          </a:p>
          <a:p>
            <a:pPr>
              <a:lnSpc>
                <a:spcPct val="140000"/>
              </a:lnSpc>
            </a:pPr>
            <a:r>
              <a:rPr lang="zh-CN" altLang="en-US" sz="1800">
                <a:latin typeface="微软雅黑" panose="020B0503020204020204" pitchFamily="34" charset="-122"/>
                <a:ea typeface="微软雅黑" panose="020B0503020204020204" pitchFamily="34" charset="-122"/>
                <a:cs typeface="微软雅黑" panose="020B0503020204020204" pitchFamily="34" charset="-122"/>
              </a:rPr>
              <a:t>引入点：</a:t>
            </a:r>
            <a:r>
              <a:rPr lang="zh-CN" sz="1800">
                <a:latin typeface="微软雅黑" panose="020B0503020204020204" pitchFamily="34" charset="-122"/>
                <a:ea typeface="微软雅黑" panose="020B0503020204020204" pitchFamily="34" charset="-122"/>
                <a:cs typeface="微软雅黑" panose="020B0503020204020204" pitchFamily="34" charset="-122"/>
              </a:rPr>
              <a:t>分析</a:t>
            </a:r>
            <a:r>
              <a:rPr lang="en-US" altLang="zh-CN" sz="1800">
                <a:latin typeface="微软雅黑" panose="020B0503020204020204" pitchFamily="34" charset="-122"/>
                <a:ea typeface="微软雅黑" panose="020B0503020204020204" pitchFamily="34" charset="-122"/>
                <a:cs typeface="微软雅黑" panose="020B0503020204020204" pitchFamily="34" charset="-122"/>
              </a:rPr>
              <a:t>tsm64</a:t>
            </a:r>
            <a:r>
              <a:rPr lang="zh-CN" altLang="en-US" sz="1800">
                <a:latin typeface="微软雅黑" panose="020B0503020204020204" pitchFamily="34" charset="-122"/>
                <a:ea typeface="微软雅黑" panose="020B0503020204020204" pitchFamily="34" charset="-122"/>
                <a:cs typeface="微软雅黑" panose="020B0503020204020204" pitchFamily="34" charset="-122"/>
              </a:rPr>
              <a:t>是否是木马</a:t>
            </a:r>
            <a:endParaRPr lang="zh-CN" altLang="en-US" sz="1800">
              <a:latin typeface="微软雅黑" panose="020B0503020204020204" pitchFamily="34" charset="-122"/>
              <a:ea typeface="微软雅黑" panose="020B0503020204020204" pitchFamily="34" charset="-122"/>
              <a:cs typeface="微软雅黑" panose="020B0503020204020204" pitchFamily="34" charset="-122"/>
            </a:endParaRPr>
          </a:p>
          <a:p>
            <a:pPr>
              <a:lnSpc>
                <a:spcPct val="140000"/>
              </a:lnSpc>
            </a:pPr>
            <a:r>
              <a:rPr lang="zh-CN" altLang="en-US" sz="1800">
                <a:latin typeface="微软雅黑" panose="020B0503020204020204" pitchFamily="34" charset="-122"/>
                <a:ea typeface="微软雅黑" panose="020B0503020204020204" pitchFamily="34" charset="-122"/>
                <a:cs typeface="微软雅黑" panose="020B0503020204020204" pitchFamily="34" charset="-122"/>
              </a:rPr>
              <a:t>控制点：架构师对分析结果审核；</a:t>
            </a:r>
            <a:r>
              <a:rPr lang="zh-CN" altLang="en-US" sz="1800">
                <a:latin typeface="微软雅黑" panose="020B0503020204020204" pitchFamily="34" charset="-122"/>
                <a:ea typeface="微软雅黑" panose="020B0503020204020204" pitchFamily="34" charset="-122"/>
                <a:cs typeface="微软雅黑" panose="020B0503020204020204" pitchFamily="34" charset="-122"/>
                <a:sym typeface="+mn-ea"/>
              </a:rPr>
              <a:t>系统测试</a:t>
            </a:r>
            <a:r>
              <a:rPr lang="en-US" altLang="zh-CN" sz="1800">
                <a:latin typeface="微软雅黑" panose="020B0503020204020204" pitchFamily="34" charset="-122"/>
                <a:ea typeface="微软雅黑" panose="020B0503020204020204" pitchFamily="34" charset="-122"/>
                <a:cs typeface="微软雅黑" panose="020B0503020204020204" pitchFamily="34" charset="-122"/>
              </a:rPr>
              <a:t> </a:t>
            </a:r>
            <a:endParaRPr lang="en-US" altLang="zh-CN" sz="18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207645" y="3232785"/>
            <a:ext cx="4853305" cy="2286635"/>
          </a:xfrm>
          <a:prstGeom prst="rect">
            <a:avLst/>
          </a:prstGeom>
        </p:spPr>
        <p:style>
          <a:lnRef idx="2">
            <a:schemeClr val="accent2"/>
          </a:lnRef>
          <a:fillRef idx="1">
            <a:schemeClr val="lt1"/>
          </a:fillRef>
          <a:effectRef idx="0">
            <a:schemeClr val="accent2"/>
          </a:effectRef>
          <a:fontRef idx="minor">
            <a:schemeClr val="dk1"/>
          </a:fontRef>
        </p:style>
        <p:txBody>
          <a:bodyPr wrap="square" rtlCol="0" anchor="t">
            <a:spAutoFit/>
          </a:bodyPr>
          <a:p>
            <a:pPr>
              <a:lnSpc>
                <a:spcPct val="140000"/>
              </a:lnSpc>
            </a:pP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例子</a:t>
            </a:r>
            <a:r>
              <a:rPr lang="en-US" altLang="zh-CN" sz="1800" b="1">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800">
                <a:latin typeface="微软雅黑" panose="020B0503020204020204" pitchFamily="34" charset="-122"/>
                <a:ea typeface="微软雅黑" panose="020B0503020204020204" pitchFamily="34" charset="-122"/>
                <a:cs typeface="微软雅黑" panose="020B0503020204020204" pitchFamily="34" charset="-122"/>
              </a:rPr>
              <a:t>：存在的问题（</a:t>
            </a:r>
            <a:r>
              <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直接原因</a:t>
            </a:r>
            <a:r>
              <a:rPr lang="zh-CN" altLang="en-US" sz="180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800">
              <a:latin typeface="微软雅黑" panose="020B0503020204020204" pitchFamily="34" charset="-122"/>
              <a:ea typeface="微软雅黑" panose="020B0503020204020204" pitchFamily="34" charset="-122"/>
              <a:cs typeface="微软雅黑" panose="020B0503020204020204" pitchFamily="34" charset="-122"/>
            </a:endParaRPr>
          </a:p>
          <a:p>
            <a:pPr>
              <a:lnSpc>
                <a:spcPct val="14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引入点</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a:t>
            </a:r>
            <a:r>
              <a:rPr lang="zh-CN" sz="1400">
                <a:latin typeface="微软雅黑" panose="020B0503020204020204" pitchFamily="34" charset="-122"/>
                <a:ea typeface="微软雅黑" panose="020B0503020204020204" pitchFamily="34" charset="-122"/>
                <a:cs typeface="微软雅黑" panose="020B0503020204020204" pitchFamily="34" charset="-122"/>
              </a:rPr>
              <a:t>不知道</a:t>
            </a:r>
            <a:r>
              <a:rPr lang="en-US" altLang="zh-CN" sz="14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/sf/etc</a:t>
            </a:r>
            <a:r>
              <a:rPr lang="zh-CN" altLang="en-US" sz="14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是会集群同步的，不知道同步</a:t>
            </a:r>
            <a:r>
              <a:rPr lang="zh-CN" sz="14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的信息会产生哪些影响</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4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控制点</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：代码</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Review</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是没有识别到目录同步的后果（同步信息冲突场景）；</a:t>
            </a:r>
            <a:r>
              <a:rPr lang="zh-CN" sz="1400">
                <a:latin typeface="微软雅黑" panose="020B0503020204020204" pitchFamily="34" charset="-122"/>
                <a:ea typeface="微软雅黑" panose="020B0503020204020204" pitchFamily="34" charset="-122"/>
                <a:cs typeface="微软雅黑" panose="020B0503020204020204" pitchFamily="34" charset="-122"/>
              </a:rPr>
              <a:t>软件狗对进程的恢复机制不合理；开发自测没有针对覆盖同步信息冲突场景；系统测试没有覆盖</a:t>
            </a:r>
            <a:r>
              <a:rPr lang="zh-CN" sz="1400">
                <a:latin typeface="微软雅黑" panose="020B0503020204020204" pitchFamily="34" charset="-122"/>
                <a:ea typeface="微软雅黑" panose="020B0503020204020204" pitchFamily="34" charset="-122"/>
                <a:cs typeface="微软雅黑" panose="020B0503020204020204" pitchFamily="34" charset="-122"/>
                <a:sym typeface="+mn-ea"/>
              </a:rPr>
              <a:t>同步信息冲突场景</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6" name="文本框 5"/>
          <p:cNvSpPr txBox="1"/>
          <p:nvPr/>
        </p:nvSpPr>
        <p:spPr>
          <a:xfrm>
            <a:off x="5575935" y="3232150"/>
            <a:ext cx="5628640" cy="2286635"/>
          </a:xfrm>
          <a:prstGeom prst="rect">
            <a:avLst/>
          </a:prstGeom>
        </p:spPr>
        <p:style>
          <a:lnRef idx="2">
            <a:schemeClr val="accent2"/>
          </a:lnRef>
          <a:fillRef idx="1">
            <a:schemeClr val="lt1"/>
          </a:fillRef>
          <a:effectRef idx="0">
            <a:schemeClr val="accent2"/>
          </a:effectRef>
          <a:fontRef idx="minor">
            <a:schemeClr val="dk1"/>
          </a:fontRef>
        </p:style>
        <p:txBody>
          <a:bodyPr wrap="square" rtlCol="0" anchor="t">
            <a:spAutoFit/>
          </a:bodyPr>
          <a:p>
            <a:pPr>
              <a:lnSpc>
                <a:spcPct val="140000"/>
              </a:lnSpc>
            </a:pP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例子</a:t>
            </a:r>
            <a:r>
              <a:rPr lang="en-US" altLang="zh-CN" sz="1800" b="1">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800">
                <a:latin typeface="微软雅黑" panose="020B0503020204020204" pitchFamily="34" charset="-122"/>
                <a:ea typeface="微软雅黑" panose="020B0503020204020204" pitchFamily="34" charset="-122"/>
                <a:cs typeface="微软雅黑" panose="020B0503020204020204" pitchFamily="34" charset="-122"/>
              </a:rPr>
              <a:t>：存在的问题（</a:t>
            </a:r>
            <a:r>
              <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直接原因</a:t>
            </a:r>
            <a:r>
              <a:rPr lang="zh-CN" altLang="en-US" sz="180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800">
              <a:latin typeface="微软雅黑" panose="020B0503020204020204" pitchFamily="34" charset="-122"/>
              <a:ea typeface="微软雅黑" panose="020B0503020204020204" pitchFamily="34" charset="-122"/>
              <a:cs typeface="微软雅黑" panose="020B0503020204020204" pitchFamily="34" charset="-122"/>
            </a:endParaRPr>
          </a:p>
          <a:p>
            <a:pPr>
              <a:lnSpc>
                <a:spcPct val="14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引入点</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a:t>
            </a:r>
            <a:r>
              <a:rPr lang="zh-CN" sz="1400">
                <a:latin typeface="微软雅黑" panose="020B0503020204020204" pitchFamily="34" charset="-122"/>
                <a:ea typeface="微软雅黑" panose="020B0503020204020204" pitchFamily="34" charset="-122"/>
                <a:cs typeface="微软雅黑" panose="020B0503020204020204" pitchFamily="34" charset="-122"/>
              </a:rPr>
              <a:t>没有实际进行分析，直接给出结论</a:t>
            </a:r>
            <a:endParaRPr lang="zh-CN"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4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控制点</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：架构师未进行审核；架构师审核时未进行详细检查；系统测试没有覆盖客户实际场景</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40000"/>
              </a:lnSpc>
            </a:pP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40000"/>
              </a:lnSpc>
            </a:pP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40000"/>
              </a:lnSpc>
            </a:pP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 name="下箭头 6"/>
          <p:cNvSpPr/>
          <p:nvPr/>
        </p:nvSpPr>
        <p:spPr>
          <a:xfrm>
            <a:off x="8642350" y="2478405"/>
            <a:ext cx="394970" cy="736600"/>
          </a:xfrm>
          <a:prstGeom prst="downArrow">
            <a:avLst/>
          </a:prstGeom>
          <a:solidFill>
            <a:schemeClr val="accent2">
              <a:lumMod val="40000"/>
              <a:lumOff val="6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8" name="下箭头 7"/>
          <p:cNvSpPr/>
          <p:nvPr/>
        </p:nvSpPr>
        <p:spPr>
          <a:xfrm>
            <a:off x="2128520" y="2479040"/>
            <a:ext cx="342900" cy="736600"/>
          </a:xfrm>
          <a:prstGeom prst="downArrow">
            <a:avLst/>
          </a:prstGeom>
          <a:solidFill>
            <a:schemeClr val="accent2">
              <a:lumMod val="40000"/>
              <a:lumOff val="6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9" name="文本框 8"/>
          <p:cNvSpPr txBox="1"/>
          <p:nvPr/>
        </p:nvSpPr>
        <p:spPr>
          <a:xfrm>
            <a:off x="207645" y="704850"/>
            <a:ext cx="10989310" cy="398780"/>
          </a:xfrm>
          <a:prstGeom prst="rect">
            <a:avLst/>
          </a:prstGeom>
          <a:solidFill>
            <a:schemeClr val="accent2">
              <a:lumMod val="20000"/>
              <a:lumOff val="80000"/>
            </a:schemeClr>
          </a:solidFill>
        </p:spPr>
        <p:txBody>
          <a:bodyPr wrap="square" rtlCol="0">
            <a:spAutoFit/>
          </a:bodyPr>
          <a:p>
            <a:r>
              <a:rPr lang="zh-CN" altLang="en-US" sz="2000">
                <a:latin typeface="微软雅黑" panose="020B0503020204020204" pitchFamily="34" charset="-122"/>
                <a:ea typeface="微软雅黑" panose="020B0503020204020204" pitchFamily="34" charset="-122"/>
              </a:rPr>
              <a:t>前面两个例子的引入点和控制点分析如下（部分内容是假设想象出来的，仅供实践用）：</a:t>
            </a:r>
            <a:endParaRPr lang="zh-CN" altLang="en-US" sz="1200">
              <a:latin typeface="微软雅黑" panose="020B0503020204020204" pitchFamily="34" charset="-122"/>
              <a:ea typeface="微软雅黑" panose="020B0503020204020204" pitchFamily="34" charset="-122"/>
            </a:endParaRPr>
          </a:p>
        </p:txBody>
      </p:sp>
      <p:sp>
        <p:nvSpPr>
          <p:cNvPr id="3" name="文本框 2"/>
          <p:cNvSpPr txBox="1"/>
          <p:nvPr/>
        </p:nvSpPr>
        <p:spPr>
          <a:xfrm>
            <a:off x="207645" y="5616575"/>
            <a:ext cx="10996930" cy="810260"/>
          </a:xfrm>
          <a:prstGeom prst="rect">
            <a:avLst/>
          </a:prstGeom>
          <a:noFill/>
        </p:spPr>
        <p:txBody>
          <a:bodyPr wrap="square" rtlCol="0">
            <a:spAutoFit/>
          </a:bodyPr>
          <a:p>
            <a:pPr algn="l">
              <a:lnSpc>
                <a:spcPct val="130000"/>
              </a:lnSpc>
            </a:pPr>
            <a:r>
              <a:rPr lang="zh-CN" sz="1200" b="1">
                <a:solidFill>
                  <a:srgbClr val="1902FC"/>
                </a:solidFill>
                <a:latin typeface="微软雅黑" panose="020B0503020204020204" pitchFamily="34" charset="-122"/>
                <a:ea typeface="微软雅黑" panose="020B0503020204020204" pitchFamily="34" charset="-122"/>
              </a:rPr>
              <a:t>引入点</a:t>
            </a:r>
            <a:r>
              <a:rPr lang="zh-CN" sz="1200">
                <a:latin typeface="微软雅黑" panose="020B0503020204020204" pitchFamily="34" charset="-122"/>
                <a:ea typeface="微软雅黑" panose="020B0503020204020204" pitchFamily="34" charset="-122"/>
              </a:rPr>
              <a:t>要找</a:t>
            </a:r>
            <a:r>
              <a:rPr lang="zh-CN" sz="1200" b="1">
                <a:solidFill>
                  <a:srgbClr val="1902FC"/>
                </a:solidFill>
                <a:latin typeface="微软雅黑" panose="020B0503020204020204" pitchFamily="34" charset="-122"/>
                <a:ea typeface="微软雅黑" panose="020B0503020204020204" pitchFamily="34" charset="-122"/>
              </a:rPr>
              <a:t>最开始</a:t>
            </a:r>
            <a:r>
              <a:rPr lang="zh-CN" sz="1200">
                <a:latin typeface="微软雅黑" panose="020B0503020204020204" pitchFamily="34" charset="-122"/>
                <a:ea typeface="微软雅黑" panose="020B0503020204020204" pitchFamily="34" charset="-122"/>
              </a:rPr>
              <a:t>出问题的那个</a:t>
            </a:r>
            <a:r>
              <a:rPr lang="zh-CN" sz="1200" b="1">
                <a:solidFill>
                  <a:srgbClr val="1902FC"/>
                </a:solidFill>
                <a:latin typeface="微软雅黑" panose="020B0503020204020204" pitchFamily="34" charset="-122"/>
                <a:ea typeface="微软雅黑" panose="020B0503020204020204" pitchFamily="34" charset="-122"/>
              </a:rPr>
              <a:t>应该有</a:t>
            </a:r>
            <a:r>
              <a:rPr lang="zh-CN" sz="1200">
                <a:latin typeface="微软雅黑" panose="020B0503020204020204" pitchFamily="34" charset="-122"/>
                <a:ea typeface="微软雅黑" panose="020B0503020204020204" pitchFamily="34" charset="-122"/>
              </a:rPr>
              <a:t>的环节，</a:t>
            </a:r>
            <a:r>
              <a:rPr lang="zh-CN" sz="1200" b="1">
                <a:solidFill>
                  <a:srgbClr val="1902FC"/>
                </a:solidFill>
                <a:latin typeface="微软雅黑" panose="020B0503020204020204" pitchFamily="34" charset="-122"/>
                <a:ea typeface="微软雅黑" panose="020B0503020204020204" pitchFamily="34" charset="-122"/>
              </a:rPr>
              <a:t>控制点</a:t>
            </a:r>
            <a:r>
              <a:rPr lang="zh-CN" sz="1200">
                <a:latin typeface="微软雅黑" panose="020B0503020204020204" pitchFamily="34" charset="-122"/>
                <a:ea typeface="微软雅黑" panose="020B0503020204020204" pitchFamily="34" charset="-122"/>
              </a:rPr>
              <a:t>是一定是在</a:t>
            </a:r>
            <a:r>
              <a:rPr lang="zh-CN" sz="1200" b="1">
                <a:solidFill>
                  <a:srgbClr val="1902FC"/>
                </a:solidFill>
                <a:latin typeface="微软雅黑" panose="020B0503020204020204" pitchFamily="34" charset="-122"/>
                <a:ea typeface="微软雅黑" panose="020B0503020204020204" pitchFamily="34" charset="-122"/>
              </a:rPr>
              <a:t>引入点</a:t>
            </a:r>
            <a:r>
              <a:rPr lang="zh-CN" sz="1200">
                <a:latin typeface="微软雅黑" panose="020B0503020204020204" pitchFamily="34" charset="-122"/>
                <a:ea typeface="微软雅黑" panose="020B0503020204020204" pitchFamily="34" charset="-122"/>
              </a:rPr>
              <a:t>之</a:t>
            </a:r>
            <a:r>
              <a:rPr lang="zh-CN" sz="1200" b="1">
                <a:solidFill>
                  <a:srgbClr val="1902FC"/>
                </a:solidFill>
                <a:latin typeface="微软雅黑" panose="020B0503020204020204" pitchFamily="34" charset="-122"/>
                <a:ea typeface="微软雅黑" panose="020B0503020204020204" pitchFamily="34" charset="-122"/>
              </a:rPr>
              <a:t>后</a:t>
            </a:r>
            <a:r>
              <a:rPr lang="zh-CN" sz="1200">
                <a:latin typeface="微软雅黑" panose="020B0503020204020204" pitchFamily="34" charset="-122"/>
                <a:ea typeface="微软雅黑" panose="020B0503020204020204" pitchFamily="34" charset="-122"/>
              </a:rPr>
              <a:t>的，所以控制点会存在有很多个的时候，我们一定要优先选择</a:t>
            </a:r>
            <a:r>
              <a:rPr lang="zh-CN" sz="1200" b="1">
                <a:solidFill>
                  <a:srgbClr val="1902FC"/>
                </a:solidFill>
                <a:latin typeface="微软雅黑" panose="020B0503020204020204" pitchFamily="34" charset="-122"/>
                <a:ea typeface="微软雅黑" panose="020B0503020204020204" pitchFamily="34" charset="-122"/>
              </a:rPr>
              <a:t>直接有效、成本较低、容易操作</a:t>
            </a:r>
            <a:r>
              <a:rPr lang="zh-CN" sz="1200">
                <a:latin typeface="微软雅黑" panose="020B0503020204020204" pitchFamily="34" charset="-122"/>
                <a:ea typeface="微软雅黑" panose="020B0503020204020204" pitchFamily="34" charset="-122"/>
              </a:rPr>
              <a:t>的控制点（比如设计缺陷，优先控制点为代码评审就不合适</a:t>
            </a:r>
            <a:r>
              <a:rPr lang="en-US" altLang="zh-CN" sz="1200">
                <a:latin typeface="微软雅黑" panose="020B0503020204020204" pitchFamily="34" charset="-122"/>
                <a:ea typeface="微软雅黑" panose="020B0503020204020204" pitchFamily="34" charset="-122"/>
              </a:rPr>
              <a:t>---</a:t>
            </a:r>
            <a:r>
              <a:rPr lang="zh-CN" altLang="en-US" sz="1200">
                <a:latin typeface="微软雅黑" panose="020B0503020204020204" pitchFamily="34" charset="-122"/>
                <a:ea typeface="微软雅黑" panose="020B0503020204020204" pitchFamily="34" charset="-122"/>
              </a:rPr>
              <a:t>不是直接有效的</a:t>
            </a:r>
            <a:r>
              <a:rPr lang="zh-CN" sz="1200">
                <a:latin typeface="微软雅黑" panose="020B0503020204020204" pitchFamily="34" charset="-122"/>
                <a:ea typeface="微软雅黑" panose="020B0503020204020204" pitchFamily="34" charset="-122"/>
              </a:rPr>
              <a:t>，再比如代码编码不符合规范，优先控制点为系统测试也是不合适的</a:t>
            </a:r>
            <a:r>
              <a:rPr lang="en-US" altLang="zh-CN" sz="1200">
                <a:latin typeface="微软雅黑" panose="020B0503020204020204" pitchFamily="34" charset="-122"/>
                <a:ea typeface="微软雅黑" panose="020B0503020204020204" pitchFamily="34" charset="-122"/>
              </a:rPr>
              <a:t>---</a:t>
            </a:r>
            <a:r>
              <a:rPr lang="zh-CN" altLang="en-US" sz="1200">
                <a:latin typeface="微软雅黑" panose="020B0503020204020204" pitchFamily="34" charset="-122"/>
                <a:ea typeface="微软雅黑" panose="020B0503020204020204" pitchFamily="34" charset="-122"/>
              </a:rPr>
              <a:t>成本很高）</a:t>
            </a:r>
            <a:endParaRPr lang="zh-CN" altLang="en-US" sz="120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ppt_x"/>
                                          </p:val>
                                        </p:tav>
                                        <p:tav tm="100000">
                                          <p:val>
                                            <p:strVal val="#ppt_x"/>
                                          </p:val>
                                        </p:tav>
                                      </p:tavLst>
                                    </p:anim>
                                    <p:anim calcmode="lin" valueType="num">
                                      <p:cBhvr additive="base">
                                        <p:cTn id="2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500" fill="hold"/>
                                        <p:tgtEl>
                                          <p:spTgt spid="6"/>
                                        </p:tgtEl>
                                        <p:attrNameLst>
                                          <p:attrName>ppt_x</p:attrName>
                                        </p:attrNameLst>
                                      </p:cBhvr>
                                      <p:tavLst>
                                        <p:tav tm="0">
                                          <p:val>
                                            <p:strVal val="#ppt_x"/>
                                          </p:val>
                                        </p:tav>
                                        <p:tav tm="100000">
                                          <p:val>
                                            <p:strVal val="#ppt_x"/>
                                          </p:val>
                                        </p:tav>
                                      </p:tavLst>
                                    </p:anim>
                                    <p:anim calcmode="lin" valueType="num">
                                      <p:cBhvr additive="base">
                                        <p:cTn id="3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animBg="1"/>
      <p:bldP spid="8" grpId="0" bldLvl="0" animBg="1"/>
      <p:bldP spid="5" grpId="0" bldLvl="0" animBg="1"/>
      <p:bldP spid="8" grpId="1" animBg="1"/>
      <p:bldP spid="5" grpId="1" animBg="1"/>
      <p:bldP spid="4" grpId="0" bldLvl="0" animBg="1"/>
      <p:bldP spid="4" grpId="1" animBg="1"/>
      <p:bldP spid="7" grpId="0" bldLvl="0" animBg="1"/>
      <p:bldP spid="6" grpId="0" bldLvl="0" animBg="1"/>
      <p:bldP spid="7" grpId="1" animBg="1"/>
      <p:bldP spid="6"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4020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课堂实践</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4" name="文本框 3"/>
          <p:cNvSpPr txBox="1"/>
          <p:nvPr/>
        </p:nvSpPr>
        <p:spPr>
          <a:xfrm>
            <a:off x="173355" y="2978785"/>
            <a:ext cx="11028045" cy="521970"/>
          </a:xfrm>
          <a:prstGeom prst="rect">
            <a:avLst/>
          </a:prstGeom>
          <a:noFill/>
        </p:spPr>
        <p:txBody>
          <a:bodyPr wrap="none" rtlCol="0">
            <a:spAutoFit/>
          </a:bodyPr>
          <a:p>
            <a:pPr algn="l"/>
            <a:r>
              <a:rPr lang="zh-CN" altLang="en-US" sz="2800">
                <a:latin typeface="微软雅黑" panose="020B0503020204020204" pitchFamily="34" charset="-122"/>
                <a:ea typeface="微软雅黑" panose="020B0503020204020204" pitchFamily="34" charset="-122"/>
              </a:rPr>
              <a:t>实践一下引入点和控制点分析</a:t>
            </a:r>
            <a:r>
              <a:rPr lang="zh-CN" altLang="en-US" sz="2800">
                <a:latin typeface="微软雅黑" panose="020B0503020204020204" pitchFamily="34" charset="-122"/>
                <a:ea typeface="微软雅黑" panose="020B0503020204020204" pitchFamily="34" charset="-122"/>
                <a:sym typeface="+mn-ea"/>
              </a:rPr>
              <a:t>（</a:t>
            </a:r>
            <a:r>
              <a:rPr lang="en-US" altLang="zh-CN" sz="2800">
                <a:latin typeface="微软雅黑" panose="020B0503020204020204" pitchFamily="34" charset="-122"/>
                <a:ea typeface="微软雅黑" panose="020B0503020204020204" pitchFamily="34" charset="-122"/>
                <a:sym typeface="+mn-ea"/>
              </a:rPr>
              <a:t>15</a:t>
            </a:r>
            <a:r>
              <a:rPr lang="zh-CN" altLang="en-US" sz="2800">
                <a:latin typeface="微软雅黑" panose="020B0503020204020204" pitchFamily="34" charset="-122"/>
                <a:ea typeface="微软雅黑" panose="020B0503020204020204" pitchFamily="34" charset="-122"/>
                <a:sym typeface="+mn-ea"/>
              </a:rPr>
              <a:t>分钟输出</a:t>
            </a:r>
            <a:r>
              <a:rPr lang="en-US" altLang="zh-CN" sz="2800">
                <a:latin typeface="微软雅黑" panose="020B0503020204020204" pitchFamily="34" charset="-122"/>
                <a:ea typeface="微软雅黑" panose="020B0503020204020204" pitchFamily="34" charset="-122"/>
                <a:sym typeface="+mn-ea"/>
              </a:rPr>
              <a:t>+</a:t>
            </a:r>
            <a:r>
              <a:rPr lang="zh-CN" altLang="en-US" sz="2800">
                <a:latin typeface="微软雅黑" panose="020B0503020204020204" pitchFamily="34" charset="-122"/>
                <a:ea typeface="微软雅黑" panose="020B0503020204020204" pitchFamily="34" charset="-122"/>
                <a:sym typeface="+mn-ea"/>
              </a:rPr>
              <a:t>每组</a:t>
            </a:r>
            <a:r>
              <a:rPr lang="en-US" altLang="zh-CN" sz="2800">
                <a:latin typeface="微软雅黑" panose="020B0503020204020204" pitchFamily="34" charset="-122"/>
                <a:ea typeface="微软雅黑" panose="020B0503020204020204" pitchFamily="34" charset="-122"/>
                <a:sym typeface="+mn-ea"/>
              </a:rPr>
              <a:t>5</a:t>
            </a:r>
            <a:r>
              <a:rPr lang="zh-CN" altLang="en-US" sz="2800">
                <a:latin typeface="微软雅黑" panose="020B0503020204020204" pitchFamily="34" charset="-122"/>
                <a:ea typeface="微软雅黑" panose="020B0503020204020204" pitchFamily="34" charset="-122"/>
                <a:sym typeface="+mn-ea"/>
              </a:rPr>
              <a:t>分钟分享）</a:t>
            </a:r>
            <a:r>
              <a:rPr lang="zh-CN" altLang="en-US" sz="2800">
                <a:latin typeface="微软雅黑" panose="020B0503020204020204" pitchFamily="34" charset="-122"/>
                <a:ea typeface="微软雅黑" panose="020B0503020204020204" pitchFamily="34" charset="-122"/>
              </a:rPr>
              <a:t>：</a:t>
            </a:r>
            <a:r>
              <a:rPr lang="zh-CN" altLang="en-US" sz="2800">
                <a:latin typeface="微软雅黑" panose="020B0503020204020204" pitchFamily="34" charset="-122"/>
                <a:ea typeface="微软雅黑" panose="020B0503020204020204" pitchFamily="34" charset="-122"/>
                <a:hlinkClick r:id="rId1" action="ppaction://hlinksldjump"/>
              </a:rPr>
              <a:t>案例</a:t>
            </a:r>
            <a:endParaRPr lang="zh-CN" altLang="en-US" sz="280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7" name="文本框 1"/>
          <p:cNvSpPr/>
          <p:nvPr/>
        </p:nvSpPr>
        <p:spPr>
          <a:xfrm>
            <a:off x="0" y="0"/>
            <a:ext cx="432816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步骤三：找到根因</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-5WHY</a:t>
            </a:r>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方法</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4" name="文本框 3"/>
          <p:cNvSpPr txBox="1"/>
          <p:nvPr/>
        </p:nvSpPr>
        <p:spPr>
          <a:xfrm>
            <a:off x="242570" y="725805"/>
            <a:ext cx="11044555" cy="1143635"/>
          </a:xfrm>
          <a:prstGeom prst="rect">
            <a:avLst/>
          </a:prstGeom>
          <a:solidFill>
            <a:schemeClr val="accent2">
              <a:lumMod val="20000"/>
              <a:lumOff val="80000"/>
            </a:schemeClr>
          </a:solidFill>
        </p:spPr>
        <p:txBody>
          <a:bodyPr wrap="square" rtlCol="0">
            <a:spAutoFit/>
          </a:bodyPr>
          <a:p>
            <a:r>
              <a:rPr lang="en-US" altLang="zh-CN" sz="1800">
                <a:latin typeface="微软雅黑" panose="020B0503020204020204" pitchFamily="34" charset="-122"/>
                <a:ea typeface="微软雅黑" panose="020B0503020204020204" pitchFamily="34" charset="-122"/>
              </a:rPr>
              <a:t>5WHY</a:t>
            </a:r>
            <a:r>
              <a:rPr lang="zh-CN" altLang="en-US" sz="1800">
                <a:latin typeface="微软雅黑" panose="020B0503020204020204" pitchFamily="34" charset="-122"/>
                <a:ea typeface="微软雅黑" panose="020B0503020204020204" pitchFamily="34" charset="-122"/>
              </a:rPr>
              <a:t>：就是不断的问为什么，直到找到问题</a:t>
            </a:r>
            <a:r>
              <a:rPr lang="zh-CN" altLang="en-US" sz="1800" b="1">
                <a:solidFill>
                  <a:srgbClr val="0601C0"/>
                </a:solidFill>
                <a:latin typeface="微软雅黑" panose="020B0503020204020204" pitchFamily="34" charset="-122"/>
                <a:ea typeface="微软雅黑" panose="020B0503020204020204" pitchFamily="34" charset="-122"/>
              </a:rPr>
              <a:t>真正原因（根因）</a:t>
            </a:r>
            <a:r>
              <a:rPr lang="zh-CN" altLang="en-US" sz="1800">
                <a:latin typeface="微软雅黑" panose="020B0503020204020204" pitchFamily="34" charset="-122"/>
                <a:ea typeface="微软雅黑" panose="020B0503020204020204" pitchFamily="34" charset="-122"/>
              </a:rPr>
              <a:t>的一种方法（古语：</a:t>
            </a:r>
            <a:r>
              <a:rPr lang="zh-CN" altLang="en-US" sz="1800" b="1">
                <a:solidFill>
                  <a:srgbClr val="1902FC"/>
                </a:solidFill>
                <a:latin typeface="微软雅黑" panose="020B0503020204020204" pitchFamily="34" charset="-122"/>
                <a:ea typeface="微软雅黑" panose="020B0503020204020204" pitchFamily="34" charset="-122"/>
              </a:rPr>
              <a:t>打破砂锅问到底</a:t>
            </a:r>
            <a:r>
              <a:rPr lang="zh-CN" altLang="en-US" sz="1800">
                <a:latin typeface="微软雅黑" panose="020B0503020204020204" pitchFamily="34" charset="-122"/>
                <a:ea typeface="微软雅黑" panose="020B0503020204020204" pitchFamily="34" charset="-122"/>
              </a:rPr>
              <a:t>）</a:t>
            </a:r>
            <a:endParaRPr lang="zh-CN" altLang="en-US" sz="1800">
              <a:latin typeface="微软雅黑" panose="020B0503020204020204" pitchFamily="34" charset="-122"/>
              <a:ea typeface="微软雅黑" panose="020B0503020204020204" pitchFamily="34" charset="-122"/>
            </a:endParaRPr>
          </a:p>
          <a:p>
            <a:pPr>
              <a:lnSpc>
                <a:spcPct val="140000"/>
              </a:lnSpc>
            </a:pPr>
            <a:r>
              <a:rPr lang="zh-CN" altLang="en-US" sz="1200">
                <a:latin typeface="微软雅黑" panose="020B0503020204020204" pitchFamily="34" charset="-122"/>
                <a:ea typeface="微软雅黑" panose="020B0503020204020204" pitchFamily="34" charset="-122"/>
              </a:rPr>
              <a:t>一、为什么会</a:t>
            </a:r>
            <a:r>
              <a:rPr lang="zh-CN" altLang="en-US" sz="1200" b="1">
                <a:solidFill>
                  <a:srgbClr val="0601C0"/>
                </a:solidFill>
                <a:latin typeface="微软雅黑" panose="020B0503020204020204" pitchFamily="34" charset="-122"/>
                <a:ea typeface="微软雅黑" panose="020B0503020204020204" pitchFamily="34" charset="-122"/>
              </a:rPr>
              <a:t>发生</a:t>
            </a:r>
            <a:r>
              <a:rPr lang="zh-CN" altLang="en-US" sz="1200">
                <a:latin typeface="微软雅黑" panose="020B0503020204020204" pitchFamily="34" charset="-122"/>
                <a:ea typeface="微软雅黑" panose="020B0503020204020204" pitchFamily="34" charset="-122"/>
              </a:rPr>
              <a:t>？从</a:t>
            </a:r>
            <a:r>
              <a:rPr lang="zh-CN" altLang="en-US" sz="1200" b="1">
                <a:solidFill>
                  <a:srgbClr val="0601C0"/>
                </a:solidFill>
                <a:latin typeface="微软雅黑" panose="020B0503020204020204" pitchFamily="34" charset="-122"/>
                <a:ea typeface="微软雅黑" panose="020B0503020204020204" pitchFamily="34" charset="-122"/>
              </a:rPr>
              <a:t>“开发、制造”</a:t>
            </a:r>
            <a:r>
              <a:rPr lang="zh-CN" altLang="en-US" sz="1200">
                <a:latin typeface="微软雅黑" panose="020B0503020204020204" pitchFamily="34" charset="-122"/>
                <a:ea typeface="微软雅黑" panose="020B0503020204020204" pitchFamily="34" charset="-122"/>
              </a:rPr>
              <a:t>的角度。</a:t>
            </a:r>
            <a:endParaRPr lang="zh-CN" altLang="en-US" sz="1200">
              <a:latin typeface="微软雅黑" panose="020B0503020204020204" pitchFamily="34" charset="-122"/>
              <a:ea typeface="微软雅黑" panose="020B0503020204020204" pitchFamily="34" charset="-122"/>
            </a:endParaRPr>
          </a:p>
          <a:p>
            <a:pPr>
              <a:lnSpc>
                <a:spcPct val="140000"/>
              </a:lnSpc>
            </a:pPr>
            <a:r>
              <a:rPr lang="zh-CN" altLang="en-US" sz="1200">
                <a:latin typeface="微软雅黑" panose="020B0503020204020204" pitchFamily="34" charset="-122"/>
                <a:ea typeface="微软雅黑" panose="020B0503020204020204" pitchFamily="34" charset="-122"/>
              </a:rPr>
              <a:t>二、为什么没有</a:t>
            </a:r>
            <a:r>
              <a:rPr lang="zh-CN" altLang="en-US" sz="1200" b="1">
                <a:solidFill>
                  <a:srgbClr val="0601C0"/>
                </a:solidFill>
                <a:latin typeface="微软雅黑" panose="020B0503020204020204" pitchFamily="34" charset="-122"/>
                <a:ea typeface="微软雅黑" panose="020B0503020204020204" pitchFamily="34" charset="-122"/>
              </a:rPr>
              <a:t>发现</a:t>
            </a:r>
            <a:r>
              <a:rPr lang="zh-CN" altLang="en-US" sz="1200">
                <a:latin typeface="微软雅黑" panose="020B0503020204020204" pitchFamily="34" charset="-122"/>
                <a:ea typeface="微软雅黑" panose="020B0503020204020204" pitchFamily="34" charset="-122"/>
              </a:rPr>
              <a:t>？从“</a:t>
            </a:r>
            <a:r>
              <a:rPr lang="zh-CN" altLang="en-US" sz="1200" b="1">
                <a:solidFill>
                  <a:srgbClr val="0601C0"/>
                </a:solidFill>
                <a:latin typeface="微软雅黑" panose="020B0503020204020204" pitchFamily="34" charset="-122"/>
                <a:ea typeface="微软雅黑" panose="020B0503020204020204" pitchFamily="34" charset="-122"/>
              </a:rPr>
              <a:t>测试、检验”</a:t>
            </a:r>
            <a:r>
              <a:rPr lang="zh-CN" altLang="en-US" sz="1200">
                <a:latin typeface="微软雅黑" panose="020B0503020204020204" pitchFamily="34" charset="-122"/>
                <a:ea typeface="微软雅黑" panose="020B0503020204020204" pitchFamily="34" charset="-122"/>
              </a:rPr>
              <a:t>的角度。</a:t>
            </a:r>
            <a:endParaRPr lang="zh-CN" altLang="en-US" sz="1200">
              <a:latin typeface="微软雅黑" panose="020B0503020204020204" pitchFamily="34" charset="-122"/>
              <a:ea typeface="微软雅黑" panose="020B0503020204020204" pitchFamily="34" charset="-122"/>
            </a:endParaRPr>
          </a:p>
          <a:p>
            <a:pPr>
              <a:lnSpc>
                <a:spcPct val="140000"/>
              </a:lnSpc>
            </a:pPr>
            <a:r>
              <a:rPr lang="zh-CN" altLang="en-US" sz="1200">
                <a:latin typeface="微软雅黑" panose="020B0503020204020204" pitchFamily="34" charset="-122"/>
                <a:ea typeface="微软雅黑" panose="020B0503020204020204" pitchFamily="34" charset="-122"/>
              </a:rPr>
              <a:t>三、为什么没有从系统上</a:t>
            </a:r>
            <a:r>
              <a:rPr lang="zh-CN" altLang="en-US" sz="1200" b="1">
                <a:solidFill>
                  <a:srgbClr val="0601C0"/>
                </a:solidFill>
                <a:latin typeface="微软雅黑" panose="020B0503020204020204" pitchFamily="34" charset="-122"/>
                <a:ea typeface="微软雅黑" panose="020B0503020204020204" pitchFamily="34" charset="-122"/>
              </a:rPr>
              <a:t>预防</a:t>
            </a:r>
            <a:r>
              <a:rPr lang="zh-CN" altLang="en-US" sz="1200">
                <a:latin typeface="微软雅黑" panose="020B0503020204020204" pitchFamily="34" charset="-122"/>
                <a:ea typeface="微软雅黑" panose="020B0503020204020204" pitchFamily="34" charset="-122"/>
              </a:rPr>
              <a:t>？从</a:t>
            </a:r>
            <a:r>
              <a:rPr lang="zh-CN" altLang="en-US" sz="1200" b="1">
                <a:solidFill>
                  <a:srgbClr val="0601C0"/>
                </a:solidFill>
                <a:latin typeface="微软雅黑" panose="020B0503020204020204" pitchFamily="34" charset="-122"/>
                <a:ea typeface="微软雅黑" panose="020B0503020204020204" pitchFamily="34" charset="-122"/>
              </a:rPr>
              <a:t>“工程体系”</a:t>
            </a:r>
            <a:r>
              <a:rPr lang="zh-CN" altLang="en-US" sz="1200">
                <a:latin typeface="微软雅黑" panose="020B0503020204020204" pitchFamily="34" charset="-122"/>
                <a:ea typeface="微软雅黑" panose="020B0503020204020204" pitchFamily="34" charset="-122"/>
              </a:rPr>
              <a:t>或</a:t>
            </a:r>
            <a:r>
              <a:rPr lang="zh-CN" altLang="en-US" sz="1200" b="1">
                <a:solidFill>
                  <a:srgbClr val="0601C0"/>
                </a:solidFill>
                <a:latin typeface="微软雅黑" panose="020B0503020204020204" pitchFamily="34" charset="-122"/>
                <a:ea typeface="微软雅黑" panose="020B0503020204020204" pitchFamily="34" charset="-122"/>
              </a:rPr>
              <a:t>“流程制度”</a:t>
            </a:r>
            <a:r>
              <a:rPr lang="zh-CN" altLang="en-US" sz="1200">
                <a:latin typeface="微软雅黑" panose="020B0503020204020204" pitchFamily="34" charset="-122"/>
                <a:ea typeface="微软雅黑" panose="020B0503020204020204" pitchFamily="34" charset="-122"/>
              </a:rPr>
              <a:t>的角度。</a:t>
            </a:r>
            <a:endParaRPr lang="zh-CN" altLang="en-US" sz="1200">
              <a:latin typeface="微软雅黑" panose="020B0503020204020204" pitchFamily="34" charset="-122"/>
              <a:ea typeface="微软雅黑" panose="020B0503020204020204" pitchFamily="34" charset="-122"/>
            </a:endParaRPr>
          </a:p>
        </p:txBody>
      </p:sp>
      <p:sp>
        <p:nvSpPr>
          <p:cNvPr id="5" name="文本框 4"/>
          <p:cNvSpPr txBox="1"/>
          <p:nvPr/>
        </p:nvSpPr>
        <p:spPr>
          <a:xfrm>
            <a:off x="242570" y="2052320"/>
            <a:ext cx="4961890" cy="4246245"/>
          </a:xfrm>
          <a:prstGeom prst="rect">
            <a:avLst/>
          </a:prstGeom>
          <a:noFill/>
        </p:spPr>
        <p:txBody>
          <a:bodyPr wrap="square" rtlCol="0" anchor="t">
            <a:spAutoFit/>
          </a:bodyPr>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丰田汽车公司前副社长大野耐一曾举了一个例子来找出停机的真正原因</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★问题一：为什么机器停了？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答案一：因为机器超载，保险丝烧断了。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★问题二：为什么机器会超载？</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答案二：因为轴承的润滑不足。</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★问题三：为什么轴承会润滑不足？</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答案三：因为润滑泵失灵了。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★问题四：为什么润滑泵会失灵？</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答案四：因为它的轮轴耗损了。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★问题五：为什么润滑泵的轮轴会耗损？</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答案五：因为</a:t>
            </a:r>
            <a:r>
              <a:rPr lang="zh-CN" altLang="en-US" sz="12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杂质</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跑到里面去了。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经过连续五次不停地问“为什么”，才找到问题的真正原因和解决的方法，在润滑泵上加装滤网。</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200" b="1">
                <a:latin typeface="微软雅黑" panose="020B0503020204020204" pitchFamily="34" charset="-122"/>
                <a:ea typeface="微软雅黑" panose="020B0503020204020204" pitchFamily="34" charset="-122"/>
                <a:cs typeface="微软雅黑" panose="020B0503020204020204" pitchFamily="34" charset="-122"/>
              </a:rPr>
              <a:t>如果员工没有以这种追根究底的精神来发掘问题，他们很可能只是换根保险丝草草了事，真正的问题还是没有解决</a:t>
            </a:r>
            <a:endParaRPr lang="zh-CN" altLang="en-US" sz="1200" b="1">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0" name="文本框 99"/>
          <p:cNvSpPr txBox="1"/>
          <p:nvPr/>
        </p:nvSpPr>
        <p:spPr>
          <a:xfrm>
            <a:off x="6039803" y="2052003"/>
            <a:ext cx="5080000" cy="4220845"/>
          </a:xfrm>
          <a:prstGeom prst="rect">
            <a:avLst/>
          </a:prstGeom>
          <a:noFill/>
          <a:ln w="9525">
            <a:noFill/>
          </a:ln>
        </p:spPr>
        <p:txBody>
          <a:bodyPr>
            <a:spAutoFit/>
          </a:bodyPr>
          <a:p>
            <a:pPr>
              <a:lnSpc>
                <a:spcPct val="160000"/>
              </a:lnSpc>
            </a:pPr>
            <a:r>
              <a:rPr lang="zh-CN" sz="1200">
                <a:latin typeface="微软雅黑" panose="020B0503020204020204" pitchFamily="34" charset="-122"/>
                <a:ea typeface="微软雅黑" panose="020B0503020204020204" pitchFamily="34" charset="-122"/>
              </a:rPr>
              <a:t>多个客户端以较大的压力进行删除文件的时候，出现删除回收站文件失败</a:t>
            </a:r>
            <a:endParaRPr lang="zh-CN"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buChar char="Ø"/>
            </a:pPr>
            <a:r>
              <a:rPr lang="zh-CN" altLang="en-US" sz="1200">
                <a:latin typeface="微软雅黑" panose="020B0503020204020204" pitchFamily="34" charset="-122"/>
                <a:ea typeface="微软雅黑" panose="020B0503020204020204" pitchFamily="34" charset="-122"/>
              </a:rPr>
              <a:t>问题一：为什么内部没有发现</a:t>
            </a:r>
            <a:endParaRPr lang="zh-CN" altLang="en-US"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pPr>
            <a:r>
              <a:rPr lang="zh-CN" altLang="en-US" sz="1200">
                <a:latin typeface="微软雅黑" panose="020B0503020204020204" pitchFamily="34" charset="-122"/>
                <a:ea typeface="微软雅黑" panose="020B0503020204020204" pitchFamily="34" charset="-122"/>
              </a:rPr>
              <a:t>答案一：因为没有设计该场景的测试用例</a:t>
            </a:r>
            <a:endParaRPr lang="zh-CN" altLang="en-US"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buChar char="Ø"/>
            </a:pPr>
            <a:r>
              <a:rPr lang="zh-CN" altLang="en-US" sz="1200">
                <a:latin typeface="微软雅黑" panose="020B0503020204020204" pitchFamily="34" charset="-122"/>
                <a:ea typeface="微软雅黑" panose="020B0503020204020204" pitchFamily="34" charset="-122"/>
              </a:rPr>
              <a:t>问题二：为什么没有该场景的测试用例</a:t>
            </a:r>
            <a:endParaRPr lang="zh-CN" altLang="en-US"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pPr>
            <a:r>
              <a:rPr lang="zh-CN" altLang="en-US" sz="1200">
                <a:latin typeface="微软雅黑" panose="020B0503020204020204" pitchFamily="34" charset="-122"/>
                <a:ea typeface="微软雅黑" panose="020B0503020204020204" pitchFamily="34" charset="-122"/>
              </a:rPr>
              <a:t>答案二：因为测试人员不知道有该场景</a:t>
            </a:r>
            <a:endParaRPr lang="zh-CN" altLang="en-US"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buChar char="Ø"/>
            </a:pPr>
            <a:r>
              <a:rPr lang="zh-CN" altLang="en-US" sz="1200">
                <a:latin typeface="微软雅黑" panose="020B0503020204020204" pitchFamily="34" charset="-122"/>
                <a:ea typeface="微软雅黑" panose="020B0503020204020204" pitchFamily="34" charset="-122"/>
              </a:rPr>
              <a:t>问题三：为什么不知道该场景</a:t>
            </a:r>
            <a:endParaRPr lang="zh-CN" altLang="en-US"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pPr>
            <a:r>
              <a:rPr lang="zh-CN" altLang="en-US" sz="1200">
                <a:latin typeface="微软雅黑" panose="020B0503020204020204" pitchFamily="34" charset="-122"/>
                <a:ea typeface="微软雅黑" panose="020B0503020204020204" pitchFamily="34" charset="-122"/>
              </a:rPr>
              <a:t>答案三：没有了解到客户有这样的使用场景</a:t>
            </a:r>
            <a:endParaRPr lang="zh-CN" altLang="en-US"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buChar char="Ø"/>
            </a:pPr>
            <a:r>
              <a:rPr lang="en-US" altLang="zh-CN" sz="1200">
                <a:latin typeface="微软雅黑" panose="020B0503020204020204" pitchFamily="34" charset="-122"/>
                <a:ea typeface="微软雅黑" panose="020B0503020204020204" pitchFamily="34" charset="-122"/>
              </a:rPr>
              <a:t> </a:t>
            </a:r>
            <a:r>
              <a:rPr lang="zh-CN" altLang="en-US" sz="1200">
                <a:latin typeface="微软雅黑" panose="020B0503020204020204" pitchFamily="34" charset="-122"/>
                <a:ea typeface="微软雅黑" panose="020B0503020204020204" pitchFamily="34" charset="-122"/>
              </a:rPr>
              <a:t>问题四：为什么没有了解到客户这样的使用场景</a:t>
            </a:r>
            <a:endParaRPr lang="zh-CN" altLang="en-US"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pPr>
            <a:r>
              <a:rPr lang="zh-CN" altLang="en-US" sz="1200">
                <a:latin typeface="微软雅黑" panose="020B0503020204020204" pitchFamily="34" charset="-122"/>
                <a:ea typeface="微软雅黑" panose="020B0503020204020204" pitchFamily="34" charset="-122"/>
              </a:rPr>
              <a:t>答案四：因为缺乏了解客户使用场景的通道和方式</a:t>
            </a:r>
            <a:endParaRPr lang="zh-CN" altLang="en-US"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pPr>
            <a:r>
              <a:rPr lang="zh-CN" altLang="en-US" sz="1200">
                <a:latin typeface="微软雅黑" panose="020B0503020204020204" pitchFamily="34" charset="-122"/>
                <a:ea typeface="微软雅黑" panose="020B0503020204020204" pitchFamily="34" charset="-122"/>
                <a:sym typeface="+mn-ea"/>
              </a:rPr>
              <a:t>答案三：因为开发的设计测试不了解</a:t>
            </a:r>
            <a:r>
              <a:rPr lang="en-US" altLang="zh-CN" sz="1200">
                <a:latin typeface="微软雅黑" panose="020B0503020204020204" pitchFamily="34" charset="-122"/>
                <a:ea typeface="微软雅黑" panose="020B0503020204020204" pitchFamily="34" charset="-122"/>
                <a:sym typeface="+mn-ea"/>
              </a:rPr>
              <a:t>---</a:t>
            </a:r>
            <a:r>
              <a:rPr lang="zh-CN" altLang="en-US" sz="1200">
                <a:solidFill>
                  <a:srgbClr val="0601C0"/>
                </a:solidFill>
                <a:latin typeface="微软雅黑" panose="020B0503020204020204" pitchFamily="34" charset="-122"/>
                <a:ea typeface="微软雅黑" panose="020B0503020204020204" pitchFamily="34" charset="-122"/>
                <a:sym typeface="+mn-ea"/>
              </a:rPr>
              <a:t>另一种根因</a:t>
            </a:r>
            <a:endParaRPr lang="zh-CN" altLang="en-US"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buChar char="Ø"/>
            </a:pPr>
            <a:r>
              <a:rPr lang="en-US" altLang="zh-CN" sz="1200">
                <a:latin typeface="微软雅黑" panose="020B0503020204020204" pitchFamily="34" charset="-122"/>
                <a:ea typeface="微软雅黑" panose="020B0503020204020204" pitchFamily="34" charset="-122"/>
                <a:sym typeface="+mn-ea"/>
              </a:rPr>
              <a:t> </a:t>
            </a:r>
            <a:r>
              <a:rPr lang="zh-CN" altLang="en-US" sz="1200">
                <a:latin typeface="微软雅黑" panose="020B0503020204020204" pitchFamily="34" charset="-122"/>
                <a:ea typeface="微软雅黑" panose="020B0503020204020204" pitchFamily="34" charset="-122"/>
                <a:sym typeface="+mn-ea"/>
              </a:rPr>
              <a:t>问题四：为什么测试不了解开发的设计实现</a:t>
            </a:r>
            <a:endParaRPr lang="zh-CN" altLang="en-US"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pPr>
            <a:r>
              <a:rPr lang="zh-CN" altLang="en-US" sz="1200">
                <a:latin typeface="微软雅黑" panose="020B0503020204020204" pitchFamily="34" charset="-122"/>
                <a:ea typeface="微软雅黑" panose="020B0503020204020204" pitchFamily="34" charset="-122"/>
                <a:sym typeface="+mn-ea"/>
              </a:rPr>
              <a:t>答案四：因为设计实现没有传递到测试</a:t>
            </a:r>
            <a:endParaRPr lang="zh-CN" altLang="en-US" sz="1200">
              <a:latin typeface="微软雅黑" panose="020B0503020204020204" pitchFamily="34" charset="-122"/>
              <a:ea typeface="微软雅黑" panose="020B0503020204020204" pitchFamily="34" charset="-122"/>
            </a:endParaRPr>
          </a:p>
          <a:p>
            <a:pPr>
              <a:lnSpc>
                <a:spcPct val="160000"/>
              </a:lnSpc>
              <a:buFont typeface="Wingdings" panose="05000000000000000000" charset="0"/>
            </a:pPr>
            <a:r>
              <a:rPr lang="zh-CN" altLang="en-US" sz="1200" b="1">
                <a:latin typeface="微软雅黑" panose="020B0503020204020204" pitchFamily="34" charset="-122"/>
                <a:ea typeface="微软雅黑" panose="020B0503020204020204" pitchFamily="34" charset="-122"/>
              </a:rPr>
              <a:t>如果没有刨根问底的精神，这个问题很可能只是补充测试用例草草了事，下次还会继续发生同样原因的不了解场景导致的漏测</a:t>
            </a:r>
            <a:endParaRPr lang="zh-CN" altLang="en-US" sz="1200" b="1">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0"/>
                                        </p:tgtEl>
                                        <p:attrNameLst>
                                          <p:attrName>style.visibility</p:attrName>
                                        </p:attrNameLst>
                                      </p:cBhvr>
                                      <p:to>
                                        <p:strVal val="visible"/>
                                      </p:to>
                                    </p:set>
                                    <p:anim calcmode="lin" valueType="num">
                                      <p:cBhvr additive="base">
                                        <p:cTn id="13" dur="500" fill="hold"/>
                                        <p:tgtEl>
                                          <p:spTgt spid="100"/>
                                        </p:tgtEl>
                                        <p:attrNameLst>
                                          <p:attrName>ppt_x</p:attrName>
                                        </p:attrNameLst>
                                      </p:cBhvr>
                                      <p:tavLst>
                                        <p:tav tm="0">
                                          <p:val>
                                            <p:strVal val="#ppt_x"/>
                                          </p:val>
                                        </p:tav>
                                        <p:tav tm="100000">
                                          <p:val>
                                            <p:strVal val="#ppt_x"/>
                                          </p:val>
                                        </p:tav>
                                      </p:tavLst>
                                    </p:anim>
                                    <p:anim calcmode="lin" valueType="num">
                                      <p:cBhvr additive="base">
                                        <p:cTn id="14" dur="500" fill="hold"/>
                                        <p:tgtEl>
                                          <p:spTgt spid="10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100" grpId="0"/>
      <p:bldP spid="100"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1" name="标题 1"/>
          <p:cNvSpPr/>
          <p:nvPr/>
        </p:nvSpPr>
        <p:spPr>
          <a:xfrm>
            <a:off x="9210675" y="5988050"/>
            <a:ext cx="1954213" cy="285750"/>
          </a:xfrm>
          <a:prstGeom prst="rect">
            <a:avLst/>
          </a:prstGeom>
          <a:noFill/>
          <a:ln w="9525">
            <a:noFill/>
          </a:ln>
        </p:spPr>
        <p:txBody>
          <a:bodyPr anchor="ctr" anchorCtr="0"/>
          <a:p>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122" name="文本框 6"/>
          <p:cNvSpPr/>
          <p:nvPr/>
        </p:nvSpPr>
        <p:spPr>
          <a:xfrm>
            <a:off x="9145588" y="6130925"/>
            <a:ext cx="2300287" cy="261938"/>
          </a:xfrm>
          <a:prstGeom prst="rect">
            <a:avLst/>
          </a:prstGeom>
          <a:noFill/>
          <a:ln w="9525">
            <a:noFill/>
          </a:ln>
        </p:spPr>
        <p:txBody>
          <a:bodyPr wrap="none" anchor="t" anchorCtr="0">
            <a:spAutoFit/>
          </a:bodyPr>
          <a:p>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a typeface="宋体" panose="02010600030101010101" pitchFamily="2" charset="-122"/>
            </a:endParaRPr>
          </a:p>
        </p:txBody>
      </p:sp>
      <p:pic>
        <p:nvPicPr>
          <p:cNvPr id="5123"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5124" name="文本框 14"/>
          <p:cNvSpPr/>
          <p:nvPr/>
        </p:nvSpPr>
        <p:spPr>
          <a:xfrm>
            <a:off x="6369050" y="2444750"/>
            <a:ext cx="2389188" cy="434975"/>
          </a:xfrm>
          <a:prstGeom prst="rect">
            <a:avLst/>
          </a:prstGeom>
          <a:noFill/>
          <a:ln w="9525">
            <a:noFill/>
          </a:ln>
        </p:spPr>
        <p:txBody>
          <a:bodyPr lIns="64802" tIns="32401" rIns="64802" bIns="32401" anchor="t" anchorCtr="0">
            <a:spAutoFit/>
          </a:bodyPr>
          <a:p>
            <a:r>
              <a:rPr lang="zh-CN" altLang="en-US" sz="2400"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基本概念</a:t>
            </a:r>
            <a:endParaRPr lang="zh-CN" altLang="en-US" dirty="0">
              <a:latin typeface="Arial" panose="020B0604020202020204" pitchFamily="34" charset="0"/>
              <a:ea typeface="宋体" panose="02010600030101010101" pitchFamily="2" charset="-122"/>
            </a:endParaRPr>
          </a:p>
        </p:txBody>
      </p:sp>
      <p:sp>
        <p:nvSpPr>
          <p:cNvPr id="5125" name="文本框 15"/>
          <p:cNvSpPr/>
          <p:nvPr/>
        </p:nvSpPr>
        <p:spPr>
          <a:xfrm>
            <a:off x="6389688" y="3694113"/>
            <a:ext cx="3068637" cy="434975"/>
          </a:xfrm>
          <a:prstGeom prst="rect">
            <a:avLst/>
          </a:prstGeom>
          <a:noFill/>
          <a:ln w="9525">
            <a:noFill/>
          </a:ln>
        </p:spPr>
        <p:txBody>
          <a:bodyPr lIns="64802" tIns="32401" rIns="64802" bIns="32401" anchor="t" anchorCtr="0">
            <a:spAutoFit/>
          </a:bodyPr>
          <a:p>
            <a:r>
              <a:rPr lang="zh-CN" altLang="en-US" sz="2400"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实践案例</a:t>
            </a:r>
            <a:endParaRPr lang="zh-CN" altLang="en-US" dirty="0">
              <a:latin typeface="Arial" panose="020B0604020202020204" pitchFamily="34" charset="0"/>
              <a:ea typeface="宋体" panose="02010600030101010101" pitchFamily="2" charset="-122"/>
            </a:endParaRPr>
          </a:p>
        </p:txBody>
      </p:sp>
      <p:sp>
        <p:nvSpPr>
          <p:cNvPr id="5126" name="矩形 17"/>
          <p:cNvSpPr/>
          <p:nvPr/>
        </p:nvSpPr>
        <p:spPr>
          <a:xfrm>
            <a:off x="2932113" y="2871788"/>
            <a:ext cx="1349375" cy="790575"/>
          </a:xfrm>
          <a:prstGeom prst="rect">
            <a:avLst/>
          </a:prstGeom>
          <a:noFill/>
          <a:ln w="9525">
            <a:noFill/>
          </a:ln>
        </p:spPr>
        <p:txBody>
          <a:bodyPr wrap="none" anchor="t" anchorCtr="0">
            <a:spAutoFit/>
          </a:bodyPr>
          <a:p>
            <a:r>
              <a:rPr lang="zh-CN" altLang="en-US" sz="4500" b="1"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目录</a:t>
            </a:r>
            <a:endParaRPr lang="zh-CN" altLang="en-US" dirty="0">
              <a:latin typeface="Arial" panose="020B0604020202020204" pitchFamily="34" charset="0"/>
              <a:ea typeface="宋体" panose="02010600030101010101" pitchFamily="2" charset="-122"/>
            </a:endParaRPr>
          </a:p>
        </p:txBody>
      </p:sp>
      <p:sp>
        <p:nvSpPr>
          <p:cNvPr id="5127" name="文本框 18"/>
          <p:cNvSpPr/>
          <p:nvPr/>
        </p:nvSpPr>
        <p:spPr>
          <a:xfrm>
            <a:off x="5995988" y="2433638"/>
            <a:ext cx="373062" cy="831850"/>
          </a:xfrm>
          <a:prstGeom prst="rect">
            <a:avLst/>
          </a:prstGeom>
          <a:noFill/>
          <a:ln w="9525">
            <a:noFill/>
          </a:ln>
        </p:spPr>
        <p:txBody>
          <a:bodyPr wrap="none" anchor="t" anchorCtr="0">
            <a:spAutoFit/>
          </a:bodyPr>
          <a:p>
            <a:r>
              <a:rPr lang="en-US" altLang="zh-CN"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2400" dirty="0">
              <a:solidFill>
                <a:srgbClr val="366AB5"/>
              </a:solidFill>
              <a:latin typeface="Calibri" panose="020F0502020204030204" pitchFamily="34" charset="0"/>
              <a:ea typeface="宋体" panose="02010600030101010101" pitchFamily="2" charset="-122"/>
              <a:sym typeface="宋体" panose="02010600030101010101" pitchFamily="2" charset="-122"/>
            </a:endParaRPr>
          </a:p>
        </p:txBody>
      </p:sp>
      <p:sp>
        <p:nvSpPr>
          <p:cNvPr id="5128" name="文本框 23"/>
          <p:cNvSpPr/>
          <p:nvPr/>
        </p:nvSpPr>
        <p:spPr>
          <a:xfrm>
            <a:off x="5995988" y="3055938"/>
            <a:ext cx="373062" cy="830262"/>
          </a:xfrm>
          <a:prstGeom prst="rect">
            <a:avLst/>
          </a:prstGeom>
          <a:noFill/>
          <a:ln w="9525">
            <a:noFill/>
          </a:ln>
        </p:spPr>
        <p:txBody>
          <a:bodyPr wrap="none" anchor="t" anchorCtr="0">
            <a:spAutoFit/>
          </a:bodyPr>
          <a:p>
            <a:r>
              <a:rPr lang="en-US" altLang="zh-CN"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2400" dirty="0">
              <a:solidFill>
                <a:srgbClr val="366AB5"/>
              </a:solidFill>
              <a:latin typeface="Calibri" panose="020F0502020204030204" pitchFamily="34" charset="0"/>
              <a:ea typeface="宋体" panose="02010600030101010101" pitchFamily="2" charset="-122"/>
              <a:sym typeface="宋体" panose="02010600030101010101" pitchFamily="2" charset="-122"/>
            </a:endParaRPr>
          </a:p>
        </p:txBody>
      </p:sp>
      <p:sp>
        <p:nvSpPr>
          <p:cNvPr id="5129" name="文本框 24"/>
          <p:cNvSpPr/>
          <p:nvPr/>
        </p:nvSpPr>
        <p:spPr>
          <a:xfrm>
            <a:off x="5995988" y="3690938"/>
            <a:ext cx="373062" cy="831850"/>
          </a:xfrm>
          <a:prstGeom prst="rect">
            <a:avLst/>
          </a:prstGeom>
          <a:noFill/>
          <a:ln w="9525">
            <a:noFill/>
          </a:ln>
        </p:spPr>
        <p:txBody>
          <a:bodyPr wrap="none" anchor="t" anchorCtr="0">
            <a:spAutoFit/>
          </a:bodyPr>
          <a:p>
            <a:r>
              <a:rPr lang="en-US" altLang="zh-CN"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2400" dirty="0">
              <a:solidFill>
                <a:srgbClr val="366AB5"/>
              </a:solidFill>
              <a:latin typeface="Calibri" panose="020F0502020204030204" pitchFamily="34" charset="0"/>
              <a:ea typeface="宋体" panose="02010600030101010101" pitchFamily="2" charset="-122"/>
              <a:sym typeface="宋体" panose="02010600030101010101" pitchFamily="2" charset="-122"/>
            </a:endParaRPr>
          </a:p>
        </p:txBody>
      </p:sp>
      <p:sp>
        <p:nvSpPr>
          <p:cNvPr id="5130" name="文本框 14"/>
          <p:cNvSpPr/>
          <p:nvPr/>
        </p:nvSpPr>
        <p:spPr>
          <a:xfrm>
            <a:off x="6389688" y="3068638"/>
            <a:ext cx="3068637" cy="434975"/>
          </a:xfrm>
          <a:prstGeom prst="rect">
            <a:avLst/>
          </a:prstGeom>
          <a:noFill/>
          <a:ln w="9525">
            <a:noFill/>
          </a:ln>
        </p:spPr>
        <p:txBody>
          <a:bodyPr lIns="64802" tIns="32401" rIns="64802" bIns="32401" anchor="t" anchorCtr="0">
            <a:spAutoFit/>
          </a:bodyPr>
          <a:p>
            <a:r>
              <a:rPr lang="zh-CN" altLang="en-US" sz="2400"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分析方法</a:t>
            </a:r>
            <a:endParaRPr lang="zh-CN" altLang="en-US" dirty="0">
              <a:latin typeface="Arial" panose="020B0604020202020204" pitchFamily="34" charset="0"/>
              <a:ea typeface="宋体" panose="02010600030101010101"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397383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步骤三：找到根因</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a:t>
            </a:r>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案例分析</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33655" y="5126355"/>
            <a:ext cx="11163300" cy="1198880"/>
          </a:xfrm>
          <a:prstGeom prst="rect">
            <a:avLst/>
          </a:prstGeom>
          <a:noFill/>
        </p:spPr>
        <p:txBody>
          <a:bodyPr wrap="square" rtlCol="0" anchor="t">
            <a:spAutoFit/>
          </a:bodyPr>
          <a:p>
            <a:pPr marL="171450" marR="0" lvl="0" indent="-171450" algn="l" defTabSz="914400" rtl="0" eaLnBrk="0" fontAlgn="base" latinLnBrk="0" hangingPunct="0">
              <a:lnSpc>
                <a:spcPct val="150000"/>
              </a:lnSpc>
              <a:spcBef>
                <a:spcPct val="0"/>
              </a:spcBef>
              <a:spcAft>
                <a:spcPct val="0"/>
              </a:spcAft>
              <a:buClrTx/>
              <a:buSzTx/>
              <a:buFont typeface="Wingdings" panose="05000000000000000000" charset="0"/>
              <a:buChar char="p"/>
              <a:defRPr/>
            </a:pPr>
            <a:r>
              <a:rPr lang="zh-CN" altLang="en-US" sz="1200" noProof="0" dirty="0">
                <a:ln>
                  <a:noFill/>
                </a:ln>
                <a:effectLst/>
                <a:uLnTx/>
                <a:uFillTx/>
                <a:latin typeface="微软雅黑" panose="020B0503020204020204" pitchFamily="34" charset="-122"/>
                <a:ea typeface="微软雅黑" panose="020B0503020204020204" pitchFamily="34" charset="-122"/>
                <a:sym typeface="+mn-ea"/>
              </a:rPr>
              <a:t>引入点和控制点</a:t>
            </a:r>
            <a:r>
              <a:rPr lang="zh-CN" altLang="en-US" sz="1200" b="1" noProof="0" dirty="0">
                <a:ln>
                  <a:noFill/>
                </a:ln>
                <a:solidFill>
                  <a:srgbClr val="1902FC"/>
                </a:solidFill>
                <a:effectLst/>
                <a:uLnTx/>
                <a:uFillTx/>
                <a:latin typeface="微软雅黑" panose="020B0503020204020204" pitchFamily="34" charset="-122"/>
                <a:ea typeface="微软雅黑" panose="020B0503020204020204" pitchFamily="34" charset="-122"/>
                <a:sym typeface="+mn-ea"/>
              </a:rPr>
              <a:t>都</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会</a:t>
            </a:r>
            <a:r>
              <a:rPr lang="zh-CN" altLang="en-US" sz="1200" b="1" noProof="0" dirty="0">
                <a:ln>
                  <a:noFill/>
                </a:ln>
                <a:solidFill>
                  <a:srgbClr val="1902FC"/>
                </a:solidFill>
                <a:effectLst/>
                <a:uLnTx/>
                <a:uFillTx/>
                <a:latin typeface="微软雅黑" panose="020B0503020204020204" pitchFamily="34" charset="-122"/>
                <a:ea typeface="微软雅黑" panose="020B0503020204020204" pitchFamily="34" charset="-122"/>
                <a:sym typeface="+mn-ea"/>
              </a:rPr>
              <a:t>有根因</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（都需要找到这两个点的问题的根因），从优先级的角度来看：</a:t>
            </a:r>
            <a:endParaRPr lang="zh-CN" altLang="en-US" sz="1200" noProof="0" dirty="0">
              <a:ln>
                <a:noFill/>
              </a:ln>
              <a:effectLst/>
              <a:uLnTx/>
              <a:uFillTx/>
              <a:latin typeface="微软雅黑" panose="020B0503020204020204" pitchFamily="34" charset="-122"/>
              <a:ea typeface="微软雅黑" panose="020B0503020204020204" pitchFamily="34" charset="-122"/>
              <a:sym typeface="+mn-ea"/>
            </a:endParaRPr>
          </a:p>
          <a:p>
            <a:pPr marL="628650" marR="0" lvl="1" indent="-171450" algn="l" defTabSz="914400" rtl="0" eaLnBrk="0" fontAlgn="base" latinLnBrk="0" hangingPunct="0">
              <a:lnSpc>
                <a:spcPct val="150000"/>
              </a:lnSpc>
              <a:spcBef>
                <a:spcPct val="0"/>
              </a:spcBef>
              <a:spcAft>
                <a:spcPct val="0"/>
              </a:spcAft>
              <a:buClrTx/>
              <a:buSzTx/>
              <a:buFont typeface="Wingdings" panose="05000000000000000000" charset="0"/>
              <a:buChar char="ü"/>
              <a:defRPr/>
            </a:pPr>
            <a:r>
              <a:rPr lang="zh-CN" altLang="en-US" sz="1200" b="1" noProof="0" dirty="0">
                <a:ln>
                  <a:noFill/>
                </a:ln>
                <a:solidFill>
                  <a:srgbClr val="1902FC"/>
                </a:solidFill>
                <a:effectLst/>
                <a:uLnTx/>
                <a:uFillTx/>
                <a:latin typeface="微软雅黑" panose="020B0503020204020204" pitchFamily="34" charset="-122"/>
                <a:ea typeface="微软雅黑" panose="020B0503020204020204" pitchFamily="34" charset="-122"/>
                <a:sym typeface="+mn-ea"/>
              </a:rPr>
              <a:t>优先</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在</a:t>
            </a:r>
            <a:r>
              <a:rPr lang="zh-CN" altLang="en-US" sz="1200" b="1" noProof="0" dirty="0">
                <a:ln>
                  <a:noFill/>
                </a:ln>
                <a:solidFill>
                  <a:srgbClr val="1902FC"/>
                </a:solidFill>
                <a:effectLst/>
                <a:uLnTx/>
                <a:uFillTx/>
                <a:latin typeface="微软雅黑" panose="020B0503020204020204" pitchFamily="34" charset="-122"/>
                <a:ea typeface="微软雅黑" panose="020B0503020204020204" pitchFamily="34" charset="-122"/>
                <a:sym typeface="+mn-ea"/>
              </a:rPr>
              <a:t>引入点</a:t>
            </a:r>
            <a:r>
              <a:rPr lang="zh-CN" altLang="en-US" sz="1200" b="1" noProof="0" dirty="0">
                <a:ln>
                  <a:noFill/>
                </a:ln>
                <a:effectLst/>
                <a:uLnTx/>
                <a:uFillTx/>
                <a:latin typeface="微软雅黑" panose="020B0503020204020204" pitchFamily="34" charset="-122"/>
                <a:ea typeface="微软雅黑" panose="020B0503020204020204" pitchFamily="34" charset="-122"/>
                <a:sym typeface="+mn-ea"/>
              </a:rPr>
              <a:t>，</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如设计缺乏标准，技术方案缺失，需求遗漏等等</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628650" marR="0" lvl="1" indent="-171450" algn="l" defTabSz="914400" rtl="0" eaLnBrk="0" fontAlgn="base" latinLnBrk="0" hangingPunct="0">
              <a:lnSpc>
                <a:spcPct val="150000"/>
              </a:lnSpc>
              <a:spcBef>
                <a:spcPct val="0"/>
              </a:spcBef>
              <a:spcAft>
                <a:spcPct val="0"/>
              </a:spcAft>
              <a:buClrTx/>
              <a:buSzTx/>
              <a:buFont typeface="Wingdings" panose="05000000000000000000" charset="0"/>
              <a:buChar char="ü"/>
              <a:defRPr/>
            </a:pPr>
            <a:r>
              <a:rPr lang="zh-CN" altLang="en-US" sz="1200" noProof="0" dirty="0">
                <a:ln>
                  <a:noFill/>
                </a:ln>
                <a:effectLst/>
                <a:uLnTx/>
                <a:uFillTx/>
                <a:latin typeface="微软雅黑" panose="020B0503020204020204" pitchFamily="34" charset="-122"/>
                <a:ea typeface="微软雅黑" panose="020B0503020204020204" pitchFamily="34" charset="-122"/>
                <a:sym typeface="+mn-ea"/>
              </a:rPr>
              <a:t>其次在缺陷的</a:t>
            </a:r>
            <a:r>
              <a:rPr lang="zh-CN" altLang="en-US" sz="1200" b="1" noProof="0" dirty="0">
                <a:ln>
                  <a:noFill/>
                </a:ln>
                <a:solidFill>
                  <a:srgbClr val="1902FC"/>
                </a:solidFill>
                <a:effectLst/>
                <a:uLnTx/>
                <a:uFillTx/>
                <a:latin typeface="微软雅黑" panose="020B0503020204020204" pitchFamily="34" charset="-122"/>
                <a:ea typeface="微软雅黑" panose="020B0503020204020204" pitchFamily="34" charset="-122"/>
                <a:sym typeface="+mn-ea"/>
              </a:rPr>
              <a:t>控制点</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，但是因为它不是问题发生的源头。只有当“缺陷的引入点”质量无法控制或在能力范围之外时，必须依赖控制点来进行约束，这时控制点才会构成问题的</a:t>
            </a:r>
            <a:r>
              <a:rPr lang="zh-CN" altLang="en-US" sz="1200" b="1" noProof="0" dirty="0">
                <a:ln>
                  <a:noFill/>
                </a:ln>
                <a:solidFill>
                  <a:srgbClr val="1902FC"/>
                </a:solidFill>
                <a:effectLst/>
                <a:uLnTx/>
                <a:uFillTx/>
                <a:latin typeface="微软雅黑" panose="020B0503020204020204" pitchFamily="34" charset="-122"/>
                <a:ea typeface="微软雅黑" panose="020B0503020204020204" pitchFamily="34" charset="-122"/>
                <a:sym typeface="+mn-ea"/>
              </a:rPr>
              <a:t>优先根因</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。例如目前硬件的来料质量，我们是无法控制供应商内部质量的，只能通过</a:t>
            </a:r>
            <a:r>
              <a:rPr lang="en-US" altLang="zh-CN" sz="1200" noProof="0" dirty="0">
                <a:ln>
                  <a:noFill/>
                </a:ln>
                <a:effectLst/>
                <a:uLnTx/>
                <a:uFillTx/>
                <a:latin typeface="微软雅黑" panose="020B0503020204020204" pitchFamily="34" charset="-122"/>
                <a:ea typeface="微软雅黑" panose="020B0503020204020204" pitchFamily="34" charset="-122"/>
                <a:sym typeface="+mn-ea"/>
              </a:rPr>
              <a:t>TQC</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管理和来料检验控制的方法来进行约束</a:t>
            </a:r>
            <a:endPar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文本框 2"/>
          <p:cNvSpPr txBox="1"/>
          <p:nvPr/>
        </p:nvSpPr>
        <p:spPr>
          <a:xfrm>
            <a:off x="63500" y="791845"/>
            <a:ext cx="5217160" cy="4208145"/>
          </a:xfrm>
          <a:prstGeom prst="rect">
            <a:avLst/>
          </a:prstGeom>
          <a:solidFill>
            <a:schemeClr val="accent5">
              <a:lumMod val="20000"/>
              <a:lumOff val="80000"/>
            </a:schemeClr>
          </a:solidFill>
        </p:spPr>
        <p:txBody>
          <a:bodyPr wrap="square" rtlCol="0">
            <a:spAutoFit/>
          </a:bodyPr>
          <a:p>
            <a:pPr>
              <a:lnSpc>
                <a:spcPct val="130000"/>
              </a:lnSpc>
            </a:pPr>
            <a:r>
              <a:rPr lang="zh-CN"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例子</a:t>
            </a:r>
            <a:r>
              <a:rPr lang="en-US" altLang="zh-CN"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600" b="1">
                <a:latin typeface="微软雅黑" panose="020B0503020204020204" pitchFamily="34" charset="-122"/>
                <a:ea typeface="微软雅黑" panose="020B0503020204020204" pitchFamily="34" charset="-122"/>
                <a:cs typeface="微软雅黑" panose="020B0503020204020204" pitchFamily="34" charset="-122"/>
              </a:rPr>
              <a:t>引入点：</a:t>
            </a:r>
            <a:endParaRPr lang="zh-CN" altLang="en-US" sz="1600" b="1">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问题一：为什么不知道</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/sf/etc</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目录会同步</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答案一：因为缺乏集群主机之间目录同步列表</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或者没有学习和了解</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集群主机之间目录同步列表</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问题二：为什么没有学习</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答案二：因为没有要求学习</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问题三：为什么没有要求</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答案三：因为缺乏学习标准和要求</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30000"/>
              </a:lnSpc>
            </a:pPr>
            <a:r>
              <a:rPr lang="zh-CN" altLang="en-US" sz="1600" b="1">
                <a:latin typeface="微软雅黑" panose="020B0503020204020204" pitchFamily="34" charset="-122"/>
                <a:ea typeface="微软雅黑" panose="020B0503020204020204" pitchFamily="34" charset="-122"/>
                <a:cs typeface="微软雅黑" panose="020B0503020204020204" pitchFamily="34" charset="-122"/>
              </a:rPr>
              <a:t>控制点：</a:t>
            </a:r>
            <a:endParaRPr lang="zh-CN" altLang="en-US" sz="1600" b="1">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问题一：为什么软件狗机制不合理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答案一：因为缺乏软件狗设计标准（对进程故障管理标准）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问题一：为什么代码</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Review</a:t>
            </a:r>
            <a:r>
              <a:rPr lang="zh-CN" sz="1200">
                <a:latin typeface="微软雅黑" panose="020B0503020204020204" pitchFamily="34" charset="-122"/>
                <a:ea typeface="微软雅黑" panose="020B0503020204020204" pitchFamily="34" charset="-122"/>
                <a:cs typeface="微软雅黑" panose="020B0503020204020204" pitchFamily="34" charset="-122"/>
              </a:rPr>
              <a:t>没有识别到信息冲突</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答案一：因为缺乏信息同步标准（哪些能同步，哪些不能同步等）</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问题一：为什么没有测试到</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答案一：因为缺乏主机间信息同步的测试标准（例如信息冲突场景）</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5476240" y="792480"/>
            <a:ext cx="5751195" cy="4208145"/>
          </a:xfrm>
          <a:prstGeom prst="rect">
            <a:avLst/>
          </a:prstGeom>
          <a:solidFill>
            <a:schemeClr val="accent6">
              <a:lumMod val="20000"/>
              <a:lumOff val="80000"/>
            </a:schemeClr>
          </a:solidFill>
        </p:spPr>
        <p:txBody>
          <a:bodyPr wrap="square" rtlCol="0">
            <a:spAutoFit/>
          </a:bodyPr>
          <a:p>
            <a:pPr>
              <a:lnSpc>
                <a:spcPct val="130000"/>
              </a:lnSpc>
            </a:pPr>
            <a:r>
              <a:rPr lang="zh-CN"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例子</a:t>
            </a:r>
            <a:r>
              <a:rPr lang="en-US" altLang="zh-CN"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600" b="1">
                <a:latin typeface="微软雅黑" panose="020B0503020204020204" pitchFamily="34" charset="-122"/>
                <a:ea typeface="微软雅黑" panose="020B0503020204020204" pitchFamily="34" charset="-122"/>
                <a:cs typeface="微软雅黑" panose="020B0503020204020204" pitchFamily="34" charset="-122"/>
              </a:rPr>
              <a:t>引入点：</a:t>
            </a:r>
            <a:endParaRPr lang="zh-CN" altLang="en-US" sz="1600" b="1">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问题一：</a:t>
            </a:r>
            <a:r>
              <a:rPr lang="zh-CN" sz="1200">
                <a:latin typeface="微软雅黑" panose="020B0503020204020204" pitchFamily="34" charset="-122"/>
                <a:ea typeface="微软雅黑" panose="020B0503020204020204" pitchFamily="34" charset="-122"/>
                <a:cs typeface="微软雅黑" panose="020B0503020204020204" pitchFamily="34" charset="-122"/>
              </a:rPr>
              <a:t>为什么没有详细分析</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tsm64</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答案一：缺乏木马程序的分析标准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或者未执行木马程序的分析标准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问题二：为什么未执行木马程序分析标准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答案二：因为不知道有这个标准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问题三：为什么不知道</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答案三：因为没有提供获取的方式</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600" b="1">
                <a:latin typeface="微软雅黑" panose="020B0503020204020204" pitchFamily="34" charset="-122"/>
                <a:ea typeface="微软雅黑" panose="020B0503020204020204" pitchFamily="34" charset="-122"/>
                <a:cs typeface="微软雅黑" panose="020B0503020204020204" pitchFamily="34" charset="-122"/>
              </a:rPr>
              <a:t>控制点：</a:t>
            </a:r>
            <a:endParaRPr lang="zh-CN" altLang="en-US" sz="1600" b="1">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问题一：为什么没有审核评审</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答案一：因为没有要求要审核或者有要求但是未主动找架构师审核</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问题二：为什么未找架构师审核</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答案三：个人忘记了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问题：为什么测试没有覆盖这个场景</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3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答案：因为开发人员没有传递这个场景</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 grpId="1" animBg="1"/>
      <p:bldP spid="4" grpId="0" bldLvl="0" animBg="1"/>
      <p:bldP spid="4" grpId="1" animBg="1"/>
      <p:bldP spid="2" grpId="0"/>
      <p:bldP spid="2"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7" name="文本框 1"/>
          <p:cNvSpPr/>
          <p:nvPr/>
        </p:nvSpPr>
        <p:spPr>
          <a:xfrm>
            <a:off x="0" y="0"/>
            <a:ext cx="397383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步骤三：找到根因</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a:t>
            </a:r>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方法</a:t>
            </a:r>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总结</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102870" y="1002030"/>
            <a:ext cx="11174730" cy="368300"/>
          </a:xfrm>
          <a:prstGeom prst="rect">
            <a:avLst/>
          </a:prstGeom>
          <a:solidFill>
            <a:schemeClr val="accent6">
              <a:lumMod val="20000"/>
              <a:lumOff val="80000"/>
            </a:schemeClr>
          </a:solidFill>
        </p:spPr>
        <p:txBody>
          <a:bodyPr wrap="square" rtlCol="0" anchor="t">
            <a:spAutoFit/>
          </a:bodyPr>
          <a:p>
            <a:r>
              <a:rPr lang="zh-CN" altLang="en-US">
                <a:latin typeface="微软雅黑" panose="020B0503020204020204" pitchFamily="34" charset="-122"/>
                <a:ea typeface="微软雅黑" panose="020B0503020204020204" pitchFamily="34" charset="-122"/>
              </a:rPr>
              <a:t>根因一定是从研发的</a:t>
            </a:r>
            <a:r>
              <a:rPr lang="zh-CN" altLang="en-US" b="1">
                <a:solidFill>
                  <a:srgbClr val="0601C0"/>
                </a:solidFill>
                <a:latin typeface="微软雅黑" panose="020B0503020204020204" pitchFamily="34" charset="-122"/>
                <a:ea typeface="微软雅黑" panose="020B0503020204020204" pitchFamily="34" charset="-122"/>
              </a:rPr>
              <a:t>过程活动</a:t>
            </a:r>
            <a:r>
              <a:rPr lang="zh-CN" altLang="en-US">
                <a:latin typeface="微软雅黑" panose="020B0503020204020204" pitchFamily="34" charset="-122"/>
                <a:ea typeface="微软雅黑" panose="020B0503020204020204" pitchFamily="34" charset="-122"/>
              </a:rPr>
              <a:t>中找寻的，过程活动主要包含活动的</a:t>
            </a:r>
            <a:r>
              <a:rPr lang="zh-CN" altLang="en-US" b="1">
                <a:solidFill>
                  <a:srgbClr val="0601C0"/>
                </a:solidFill>
                <a:latin typeface="微软雅黑" panose="020B0503020204020204" pitchFamily="34" charset="-122"/>
                <a:ea typeface="微软雅黑" panose="020B0503020204020204" pitchFamily="34" charset="-122"/>
              </a:rPr>
              <a:t>输入</a:t>
            </a:r>
            <a:r>
              <a:rPr lang="zh-CN" altLang="en-US">
                <a:latin typeface="微软雅黑" panose="020B0503020204020204" pitchFamily="34" charset="-122"/>
                <a:ea typeface="微软雅黑" panose="020B0503020204020204" pitchFamily="34" charset="-122"/>
              </a:rPr>
              <a:t>和</a:t>
            </a:r>
            <a:r>
              <a:rPr lang="zh-CN" altLang="en-US">
                <a:solidFill>
                  <a:schemeClr val="tx1"/>
                </a:solidFill>
                <a:latin typeface="微软雅黑" panose="020B0503020204020204" pitchFamily="34" charset="-122"/>
                <a:ea typeface="微软雅黑" panose="020B0503020204020204" pitchFamily="34" charset="-122"/>
              </a:rPr>
              <a:t>活动</a:t>
            </a:r>
            <a:r>
              <a:rPr lang="zh-CN" altLang="en-US">
                <a:latin typeface="微软雅黑" panose="020B0503020204020204" pitchFamily="34" charset="-122"/>
                <a:ea typeface="微软雅黑" panose="020B0503020204020204" pitchFamily="34" charset="-122"/>
              </a:rPr>
              <a:t>的</a:t>
            </a:r>
            <a:r>
              <a:rPr lang="zh-CN" altLang="en-US" b="1">
                <a:solidFill>
                  <a:srgbClr val="0601C0"/>
                </a:solidFill>
                <a:latin typeface="微软雅黑" panose="020B0503020204020204" pitchFamily="34" charset="-122"/>
                <a:ea typeface="微软雅黑" panose="020B0503020204020204" pitchFamily="34" charset="-122"/>
              </a:rPr>
              <a:t>动作。</a:t>
            </a:r>
            <a:endParaRPr lang="en-US" altLang="zh-CN" b="1">
              <a:solidFill>
                <a:srgbClr val="0601C0"/>
              </a:solidFill>
              <a:latin typeface="微软雅黑" panose="020B0503020204020204" pitchFamily="34" charset="-122"/>
              <a:ea typeface="微软雅黑" panose="020B0503020204020204" pitchFamily="34" charset="-122"/>
            </a:endParaRPr>
          </a:p>
        </p:txBody>
      </p:sp>
      <p:graphicFrame>
        <p:nvGraphicFramePr>
          <p:cNvPr id="3" name="表格 2"/>
          <p:cNvGraphicFramePr/>
          <p:nvPr>
            <p:custDataLst>
              <p:tags r:id="rId1"/>
            </p:custDataLst>
          </p:nvPr>
        </p:nvGraphicFramePr>
        <p:xfrm>
          <a:off x="102870" y="1487805"/>
          <a:ext cx="11179810" cy="4709160"/>
        </p:xfrm>
        <a:graphic>
          <a:graphicData uri="http://schemas.openxmlformats.org/drawingml/2006/table">
            <a:tbl>
              <a:tblPr firstRow="1" bandRow="1">
                <a:tableStyleId>{5C22544A-7EE6-4342-B048-85BDC9FD1C3A}</a:tableStyleId>
              </a:tblPr>
              <a:tblGrid>
                <a:gridCol w="3183255"/>
                <a:gridCol w="7996555"/>
              </a:tblGrid>
              <a:tr h="353060">
                <a:tc>
                  <a:txBody>
                    <a:bodyPr/>
                    <a:p>
                      <a:pPr algn="ctr">
                        <a:buNone/>
                      </a:pPr>
                      <a:r>
                        <a:rPr lang="zh-CN" altLang="en-US">
                          <a:solidFill>
                            <a:schemeClr val="tx1"/>
                          </a:solidFill>
                          <a:latin typeface="微软雅黑" panose="020B0503020204020204" pitchFamily="34" charset="-122"/>
                          <a:ea typeface="微软雅黑" panose="020B0503020204020204" pitchFamily="34" charset="-122"/>
                        </a:rPr>
                        <a:t>输入的可获得性</a:t>
                      </a:r>
                      <a:endParaRPr lang="zh-CN" altLang="en-US">
                        <a:solidFill>
                          <a:schemeClr val="tx1"/>
                        </a:solidFill>
                        <a:latin typeface="微软雅黑" panose="020B0503020204020204" pitchFamily="34" charset="-122"/>
                        <a:ea typeface="微软雅黑" panose="020B0503020204020204" pitchFamily="34" charset="-122"/>
                      </a:endParaRPr>
                    </a:p>
                  </a:txBody>
                  <a:tcPr>
                    <a:solidFill>
                      <a:schemeClr val="accent2">
                        <a:lumMod val="20000"/>
                        <a:lumOff val="80000"/>
                      </a:schemeClr>
                    </a:solidFill>
                  </a:tcPr>
                </a:tc>
                <a:tc>
                  <a:txBody>
                    <a:bodyPr/>
                    <a:p>
                      <a:pPr algn="ctr">
                        <a:buNone/>
                      </a:pPr>
                      <a:r>
                        <a:rPr lang="zh-CN" altLang="en-US">
                          <a:solidFill>
                            <a:schemeClr val="tx1"/>
                          </a:solidFill>
                          <a:latin typeface="微软雅黑" panose="020B0503020204020204" pitchFamily="34" charset="-122"/>
                          <a:ea typeface="微软雅黑" panose="020B0503020204020204" pitchFamily="34" charset="-122"/>
                        </a:rPr>
                        <a:t>实践指导举例</a:t>
                      </a:r>
                      <a:endParaRPr lang="zh-CN" altLang="en-US">
                        <a:solidFill>
                          <a:schemeClr val="tx1"/>
                        </a:solidFill>
                        <a:latin typeface="微软雅黑" panose="020B0503020204020204" pitchFamily="34" charset="-122"/>
                        <a:ea typeface="微软雅黑" panose="020B0503020204020204" pitchFamily="34" charset="-122"/>
                      </a:endParaRPr>
                    </a:p>
                  </a:txBody>
                  <a:tcPr>
                    <a:solidFill>
                      <a:schemeClr val="accent2">
                        <a:lumMod val="20000"/>
                        <a:lumOff val="80000"/>
                      </a:schemeClr>
                    </a:solidFill>
                  </a:tcPr>
                </a:tc>
              </a:tr>
              <a:tr h="1818005">
                <a:tc>
                  <a:txBody>
                    <a:bodyPr/>
                    <a:p>
                      <a:pPr algn="ctr">
                        <a:buNone/>
                      </a:pPr>
                      <a:r>
                        <a:rPr lang="zh-CN" altLang="en-US" sz="1600" b="1">
                          <a:solidFill>
                            <a:srgbClr val="0601C0"/>
                          </a:solidFill>
                          <a:latin typeface="微软雅黑" panose="020B0503020204020204" pitchFamily="34" charset="-122"/>
                          <a:ea typeface="微软雅黑" panose="020B0503020204020204" pitchFamily="34" charset="-122"/>
                        </a:rPr>
                        <a:t>有没有这个输入</a:t>
                      </a:r>
                      <a:endParaRPr lang="zh-CN" altLang="en-US" sz="1600" b="1">
                        <a:solidFill>
                          <a:srgbClr val="0601C0"/>
                        </a:solidFill>
                        <a:latin typeface="微软雅黑" panose="020B0503020204020204" pitchFamily="34" charset="-122"/>
                        <a:ea typeface="微软雅黑" panose="020B0503020204020204" pitchFamily="34" charset="-122"/>
                      </a:endParaRPr>
                    </a:p>
                  </a:txBody>
                  <a:tcPr anchor="ctr" anchorCtr="0"/>
                </a:tc>
                <a:tc>
                  <a:txBody>
                    <a:bodyPr/>
                    <a:p>
                      <a:pPr>
                        <a:lnSpc>
                          <a:spcPct val="15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内部的一个逻辑实现有没有体现在设计文档中</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---业务应用上有没有某种用户场景</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---业界有没有这样的技术标准</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---客户有没有提出明确的要求</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---友商有没有这样的技术实现</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---公司有没这方面的技术标准</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a:tc>
              </a:tr>
              <a:tr h="2331720">
                <a:tc>
                  <a:txBody>
                    <a:bodyPr/>
                    <a:p>
                      <a:pPr algn="ctr">
                        <a:buNone/>
                      </a:pPr>
                      <a:r>
                        <a:rPr lang="zh-CN" altLang="en-US" sz="1600" b="1">
                          <a:solidFill>
                            <a:srgbClr val="0601C0"/>
                          </a:solidFill>
                          <a:latin typeface="微软雅黑" panose="020B0503020204020204" pitchFamily="34" charset="-122"/>
                          <a:ea typeface="微软雅黑" panose="020B0503020204020204" pitchFamily="34" charset="-122"/>
                        </a:rPr>
                        <a:t>能否获得这个输入</a:t>
                      </a:r>
                      <a:endParaRPr lang="zh-CN" altLang="en-US" sz="1600" b="1">
                        <a:solidFill>
                          <a:srgbClr val="0601C0"/>
                        </a:solidFill>
                        <a:latin typeface="微软雅黑" panose="020B0503020204020204" pitchFamily="34" charset="-122"/>
                        <a:ea typeface="微软雅黑" panose="020B0503020204020204" pitchFamily="34" charset="-122"/>
                      </a:endParaRPr>
                    </a:p>
                  </a:txBody>
                  <a:tcPr anchor="ctr" anchorCtr="0"/>
                </a:tc>
                <a:tc>
                  <a:txBody>
                    <a:bodyPr/>
                    <a:p>
                      <a:pPr>
                        <a:lnSpc>
                          <a:spcPct val="16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---开发文档里面写了但是没有传递给测试，缺乏传递机制（开发没主动传递或者测试没主动要或者缺乏传递流程）</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---业务上有这种应用场景，但是你没有主动获取一线也没有主动传递给你</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---业界有这样的技术标准但是没有找到或者找到了但是没有权限/经费获取</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---客户提了要求了但是你没有主动获取或者一线没有主动传递回来</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---友商有这样的技术实现但是没有找到或者找到了但是没有权限/经费获取</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6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---公司内部有这样的技术标准但是不知道或者没有去遵守</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02870" y="794385"/>
            <a:ext cx="11174730" cy="368300"/>
          </a:xfrm>
          <a:prstGeom prst="rect">
            <a:avLst/>
          </a:prstGeom>
          <a:solidFill>
            <a:schemeClr val="accent6">
              <a:lumMod val="20000"/>
              <a:lumOff val="80000"/>
            </a:schemeClr>
          </a:solidFill>
        </p:spPr>
        <p:txBody>
          <a:bodyPr wrap="square" rtlCol="0" anchor="t">
            <a:spAutoFit/>
          </a:bodyPr>
          <a:p>
            <a:r>
              <a:rPr lang="zh-CN" altLang="en-US">
                <a:latin typeface="微软雅黑" panose="020B0503020204020204" pitchFamily="34" charset="-122"/>
                <a:ea typeface="微软雅黑" panose="020B0503020204020204" pitchFamily="34" charset="-122"/>
              </a:rPr>
              <a:t>根因一定是从研发的</a:t>
            </a:r>
            <a:r>
              <a:rPr lang="zh-CN" altLang="en-US" b="1">
                <a:solidFill>
                  <a:srgbClr val="0601C0"/>
                </a:solidFill>
                <a:latin typeface="微软雅黑" panose="020B0503020204020204" pitchFamily="34" charset="-122"/>
                <a:ea typeface="微软雅黑" panose="020B0503020204020204" pitchFamily="34" charset="-122"/>
              </a:rPr>
              <a:t>过程活动</a:t>
            </a:r>
            <a:r>
              <a:rPr lang="zh-CN" altLang="en-US">
                <a:latin typeface="微软雅黑" panose="020B0503020204020204" pitchFamily="34" charset="-122"/>
                <a:ea typeface="微软雅黑" panose="020B0503020204020204" pitchFamily="34" charset="-122"/>
              </a:rPr>
              <a:t>中找寻的，过程活动主要包含活动的</a:t>
            </a:r>
            <a:r>
              <a:rPr lang="zh-CN" altLang="en-US" b="1">
                <a:solidFill>
                  <a:srgbClr val="0601C0"/>
                </a:solidFill>
                <a:latin typeface="微软雅黑" panose="020B0503020204020204" pitchFamily="34" charset="-122"/>
                <a:ea typeface="微软雅黑" panose="020B0503020204020204" pitchFamily="34" charset="-122"/>
              </a:rPr>
              <a:t>输入</a:t>
            </a:r>
            <a:r>
              <a:rPr lang="zh-CN" altLang="en-US">
                <a:latin typeface="微软雅黑" panose="020B0503020204020204" pitchFamily="34" charset="-122"/>
                <a:ea typeface="微软雅黑" panose="020B0503020204020204" pitchFamily="34" charset="-122"/>
              </a:rPr>
              <a:t>和</a:t>
            </a:r>
            <a:r>
              <a:rPr lang="zh-CN" altLang="en-US">
                <a:solidFill>
                  <a:schemeClr val="tx1"/>
                </a:solidFill>
                <a:latin typeface="微软雅黑" panose="020B0503020204020204" pitchFamily="34" charset="-122"/>
                <a:ea typeface="微软雅黑" panose="020B0503020204020204" pitchFamily="34" charset="-122"/>
              </a:rPr>
              <a:t>活动</a:t>
            </a:r>
            <a:r>
              <a:rPr lang="zh-CN" altLang="en-US">
                <a:latin typeface="微软雅黑" panose="020B0503020204020204" pitchFamily="34" charset="-122"/>
                <a:ea typeface="微软雅黑" panose="020B0503020204020204" pitchFamily="34" charset="-122"/>
              </a:rPr>
              <a:t>的</a:t>
            </a:r>
            <a:r>
              <a:rPr lang="zh-CN" altLang="en-US" b="1">
                <a:solidFill>
                  <a:srgbClr val="0601C0"/>
                </a:solidFill>
                <a:latin typeface="微软雅黑" panose="020B0503020204020204" pitchFamily="34" charset="-122"/>
                <a:ea typeface="微软雅黑" panose="020B0503020204020204" pitchFamily="34" charset="-122"/>
              </a:rPr>
              <a:t>动作</a:t>
            </a:r>
            <a:endParaRPr lang="zh-CN" altLang="en-US" b="1">
              <a:solidFill>
                <a:srgbClr val="0601C0"/>
              </a:solidFill>
              <a:latin typeface="微软雅黑" panose="020B0503020204020204" pitchFamily="34" charset="-122"/>
              <a:ea typeface="微软雅黑" panose="020B0503020204020204" pitchFamily="34" charset="-122"/>
            </a:endParaRPr>
          </a:p>
        </p:txBody>
      </p:sp>
      <p:graphicFrame>
        <p:nvGraphicFramePr>
          <p:cNvPr id="3" name="表格 2"/>
          <p:cNvGraphicFramePr/>
          <p:nvPr>
            <p:custDataLst>
              <p:tags r:id="rId1"/>
            </p:custDataLst>
          </p:nvPr>
        </p:nvGraphicFramePr>
        <p:xfrm>
          <a:off x="102870" y="1280160"/>
          <a:ext cx="11179810" cy="2980690"/>
        </p:xfrm>
        <a:graphic>
          <a:graphicData uri="http://schemas.openxmlformats.org/drawingml/2006/table">
            <a:tbl>
              <a:tblPr firstRow="1" bandRow="1">
                <a:tableStyleId>{5C22544A-7EE6-4342-B048-85BDC9FD1C3A}</a:tableStyleId>
              </a:tblPr>
              <a:tblGrid>
                <a:gridCol w="3645535"/>
                <a:gridCol w="7534275"/>
              </a:tblGrid>
              <a:tr h="434340">
                <a:tc>
                  <a:txBody>
                    <a:bodyPr/>
                    <a:p>
                      <a:pPr algn="ctr">
                        <a:buNone/>
                      </a:pPr>
                      <a:r>
                        <a:rPr lang="zh-CN" altLang="en-US">
                          <a:solidFill>
                            <a:schemeClr val="tx1"/>
                          </a:solidFill>
                          <a:latin typeface="微软雅黑" panose="020B0503020204020204" pitchFamily="34" charset="-122"/>
                          <a:ea typeface="微软雅黑" panose="020B0503020204020204" pitchFamily="34" charset="-122"/>
                        </a:rPr>
                        <a:t>动作的完整性、规范性、可行性</a:t>
                      </a:r>
                      <a:endParaRPr lang="zh-CN" altLang="en-US">
                        <a:solidFill>
                          <a:schemeClr val="tx1"/>
                        </a:solidFill>
                        <a:latin typeface="微软雅黑" panose="020B0503020204020204" pitchFamily="34" charset="-122"/>
                        <a:ea typeface="微软雅黑" panose="020B0503020204020204" pitchFamily="34" charset="-122"/>
                      </a:endParaRPr>
                    </a:p>
                  </a:txBody>
                  <a:tcPr>
                    <a:solidFill>
                      <a:schemeClr val="accent2">
                        <a:lumMod val="20000"/>
                        <a:lumOff val="80000"/>
                      </a:schemeClr>
                    </a:solidFill>
                  </a:tcPr>
                </a:tc>
                <a:tc>
                  <a:txBody>
                    <a:bodyPr/>
                    <a:p>
                      <a:pPr algn="ctr">
                        <a:buNone/>
                      </a:pPr>
                      <a:r>
                        <a:rPr lang="zh-CN" altLang="en-US">
                          <a:solidFill>
                            <a:schemeClr val="tx1"/>
                          </a:solidFill>
                          <a:latin typeface="微软雅黑" panose="020B0503020204020204" pitchFamily="34" charset="-122"/>
                          <a:ea typeface="微软雅黑" panose="020B0503020204020204" pitchFamily="34" charset="-122"/>
                        </a:rPr>
                        <a:t>实践指导举例</a:t>
                      </a:r>
                      <a:endParaRPr lang="zh-CN" altLang="en-US">
                        <a:solidFill>
                          <a:schemeClr val="tx1"/>
                        </a:solidFill>
                        <a:latin typeface="微软雅黑" panose="020B0503020204020204" pitchFamily="34" charset="-122"/>
                        <a:ea typeface="微软雅黑" panose="020B0503020204020204" pitchFamily="34" charset="-122"/>
                      </a:endParaRPr>
                    </a:p>
                  </a:txBody>
                  <a:tcPr>
                    <a:solidFill>
                      <a:schemeClr val="accent2">
                        <a:lumMod val="20000"/>
                        <a:lumOff val="80000"/>
                      </a:schemeClr>
                    </a:solidFill>
                  </a:tcPr>
                </a:tc>
              </a:tr>
              <a:tr h="740410">
                <a:tc>
                  <a:txBody>
                    <a:bodyPr/>
                    <a:p>
                      <a:pPr algn="ctr">
                        <a:buNone/>
                      </a:pPr>
                      <a:r>
                        <a:rPr lang="zh-CN" altLang="en-US" sz="1600" b="1">
                          <a:solidFill>
                            <a:srgbClr val="0601C0"/>
                          </a:solidFill>
                          <a:latin typeface="微软雅黑" panose="020B0503020204020204" pitchFamily="34" charset="-122"/>
                          <a:ea typeface="微软雅黑" panose="020B0503020204020204" pitchFamily="34" charset="-122"/>
                        </a:rPr>
                        <a:t>完整性</a:t>
                      </a:r>
                      <a:endParaRPr lang="zh-CN" altLang="en-US" sz="1600" b="1">
                        <a:solidFill>
                          <a:srgbClr val="0601C0"/>
                        </a:solidFill>
                        <a:latin typeface="微软雅黑" panose="020B0503020204020204" pitchFamily="34" charset="-122"/>
                        <a:ea typeface="微软雅黑" panose="020B0503020204020204" pitchFamily="34" charset="-122"/>
                      </a:endParaRPr>
                    </a:p>
                  </a:txBody>
                  <a:tcPr anchor="ctr" anchorCtr="0"/>
                </a:tc>
                <a:tc>
                  <a:txBody>
                    <a:bodyPr/>
                    <a:p>
                      <a:pPr>
                        <a:lnSpc>
                          <a:spcPct val="170000"/>
                        </a:lnSpc>
                        <a:buNone/>
                      </a:pPr>
                      <a:r>
                        <a:rPr sz="1400">
                          <a:latin typeface="微软雅黑" panose="020B0503020204020204" pitchFamily="34" charset="-122"/>
                          <a:ea typeface="微软雅黑" panose="020B0503020204020204" pitchFamily="34" charset="-122"/>
                          <a:cs typeface="微软雅黑" panose="020B0503020204020204" pitchFamily="34" charset="-122"/>
                        </a:rPr>
                        <a:t>就是必备的</a:t>
                      </a:r>
                      <a:r>
                        <a:rPr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动作是否缺失</a:t>
                      </a:r>
                      <a:r>
                        <a:rPr sz="1400">
                          <a:latin typeface="微软雅黑" panose="020B0503020204020204" pitchFamily="34" charset="-122"/>
                          <a:ea typeface="微软雅黑" panose="020B0503020204020204" pitchFamily="34" charset="-122"/>
                          <a:cs typeface="微软雅黑" panose="020B0503020204020204" pitchFamily="34" charset="-122"/>
                        </a:rPr>
                        <a:t>，比如要做评审、审核、交叉检查、自测试、串讲等等的却没有做，或者根本没有定义这些个动作</a:t>
                      </a:r>
                      <a:endParaRPr sz="1400">
                        <a:latin typeface="微软雅黑" panose="020B0503020204020204" pitchFamily="34" charset="-122"/>
                        <a:ea typeface="微软雅黑" panose="020B0503020204020204" pitchFamily="34" charset="-122"/>
                        <a:cs typeface="微软雅黑" panose="020B0503020204020204" pitchFamily="34" charset="-122"/>
                      </a:endParaRPr>
                    </a:p>
                  </a:txBody>
                  <a:tcPr/>
                </a:tc>
              </a:tr>
              <a:tr h="434340">
                <a:tc>
                  <a:txBody>
                    <a:bodyPr/>
                    <a:p>
                      <a:pPr algn="ctr">
                        <a:buNone/>
                      </a:pPr>
                      <a:r>
                        <a:rPr lang="zh-CN" altLang="en-US" sz="1600" b="1">
                          <a:solidFill>
                            <a:srgbClr val="0601C0"/>
                          </a:solidFill>
                          <a:latin typeface="微软雅黑" panose="020B0503020204020204" pitchFamily="34" charset="-122"/>
                          <a:ea typeface="微软雅黑" panose="020B0503020204020204" pitchFamily="34" charset="-122"/>
                        </a:rPr>
                        <a:t>规范性</a:t>
                      </a:r>
                      <a:endParaRPr lang="zh-CN" altLang="en-US" sz="1600" b="1">
                        <a:solidFill>
                          <a:srgbClr val="0601C0"/>
                        </a:solidFill>
                        <a:latin typeface="微软雅黑" panose="020B0503020204020204" pitchFamily="34" charset="-122"/>
                        <a:ea typeface="微软雅黑" panose="020B0503020204020204" pitchFamily="34" charset="-122"/>
                      </a:endParaRPr>
                    </a:p>
                  </a:txBody>
                  <a:tcPr anchor="ctr" anchorCtr="0"/>
                </a:tc>
                <a:tc>
                  <a:txBody>
                    <a:bodyPr/>
                    <a:p>
                      <a:pPr>
                        <a:lnSpc>
                          <a:spcPct val="170000"/>
                        </a:lnSpc>
                        <a:buNone/>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动作有没有</a:t>
                      </a:r>
                      <a:r>
                        <a:rPr lang="zh-CN" altLang="en-US"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按照规范标准</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来做，比如有没有遵守编码规范，有没有遵守公司的DFX基线、设计准则、设计指导等；有没有按照要求输出设计文档、测试方案、测试用例等等；有没有按照要求写自动化脚本、执行自动化脚本；有没有按照要求写代码；有没有按照要求执行用例；有没有按照要求评审方案和用例等等；没有遵守的原因是不知道要求还是疏忽了</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a:tc>
              </a:tr>
              <a:tr h="434340">
                <a:tc>
                  <a:txBody>
                    <a:bodyPr/>
                    <a:p>
                      <a:pPr algn="ctr">
                        <a:buNone/>
                      </a:pPr>
                      <a:r>
                        <a:rPr lang="zh-CN" altLang="en-US" sz="1600" b="1">
                          <a:solidFill>
                            <a:srgbClr val="0601C0"/>
                          </a:solidFill>
                          <a:latin typeface="微软雅黑" panose="020B0503020204020204" pitchFamily="34" charset="-122"/>
                          <a:ea typeface="微软雅黑" panose="020B0503020204020204" pitchFamily="34" charset="-122"/>
                        </a:rPr>
                        <a:t>可行性</a:t>
                      </a:r>
                      <a:endParaRPr lang="zh-CN" altLang="en-US" sz="1600" b="1">
                        <a:solidFill>
                          <a:srgbClr val="0601C0"/>
                        </a:solidFill>
                        <a:latin typeface="微软雅黑" panose="020B0503020204020204" pitchFamily="34" charset="-122"/>
                        <a:ea typeface="微软雅黑" panose="020B0503020204020204" pitchFamily="34" charset="-122"/>
                      </a:endParaRPr>
                    </a:p>
                  </a:txBody>
                  <a:tcPr anchor="ctr" anchorCtr="0"/>
                </a:tc>
                <a:tc>
                  <a:txBody>
                    <a:bodyPr/>
                    <a:p>
                      <a:pPr>
                        <a:lnSpc>
                          <a:spcPct val="170000"/>
                        </a:lnSpc>
                        <a:buNone/>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技术的可行性</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，就是说现在有没有这个技术能力（比如CPU、RAID卡等硬件的故障模拟技术，内存越界的故障检测与预防技术等等）；</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buNone/>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人的可行性</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就是说现在负责这个任务的人有没有这个工作技能（客观的，非主观的。比如不具备做测试设计的能力，不具备做可靠性测试的能力，不具备架构设计能力），但是不能将做不好都推到人没有工作技能方面，而是说在前面的动作和输入都做好的情况下才有这个方面的根因。</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txBody>
                  <a:tcPr/>
                </a:tc>
              </a:tr>
            </a:tbl>
          </a:graphicData>
        </a:graphic>
      </p:graphicFrame>
      <p:sp>
        <p:nvSpPr>
          <p:cNvPr id="4" name="文本框 1"/>
          <p:cNvSpPr/>
          <p:nvPr/>
        </p:nvSpPr>
        <p:spPr>
          <a:xfrm>
            <a:off x="0" y="0"/>
            <a:ext cx="397383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步骤三：找到根因</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a:t>
            </a:r>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方法</a:t>
            </a:r>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总结</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4020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课堂实践</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4" name="文本框 3"/>
          <p:cNvSpPr txBox="1"/>
          <p:nvPr/>
        </p:nvSpPr>
        <p:spPr>
          <a:xfrm>
            <a:off x="1081405" y="2961005"/>
            <a:ext cx="9250045" cy="521970"/>
          </a:xfrm>
          <a:prstGeom prst="rect">
            <a:avLst/>
          </a:prstGeom>
          <a:noFill/>
        </p:spPr>
        <p:txBody>
          <a:bodyPr wrap="none" rtlCol="0">
            <a:spAutoFit/>
          </a:bodyPr>
          <a:p>
            <a:pPr algn="l"/>
            <a:r>
              <a:rPr lang="zh-CN" altLang="en-US" sz="2800">
                <a:latin typeface="微软雅黑" panose="020B0503020204020204" pitchFamily="34" charset="-122"/>
                <a:ea typeface="微软雅黑" panose="020B0503020204020204" pitchFamily="34" charset="-122"/>
              </a:rPr>
              <a:t>实践一下找到根因</a:t>
            </a:r>
            <a:r>
              <a:rPr lang="zh-CN" altLang="en-US" sz="2800">
                <a:latin typeface="微软雅黑" panose="020B0503020204020204" pitchFamily="34" charset="-122"/>
                <a:ea typeface="微软雅黑" panose="020B0503020204020204" pitchFamily="34" charset="-122"/>
                <a:sym typeface="+mn-ea"/>
              </a:rPr>
              <a:t>（</a:t>
            </a:r>
            <a:r>
              <a:rPr lang="en-US" altLang="zh-CN" sz="2800">
                <a:latin typeface="微软雅黑" panose="020B0503020204020204" pitchFamily="34" charset="-122"/>
                <a:ea typeface="微软雅黑" panose="020B0503020204020204" pitchFamily="34" charset="-122"/>
                <a:sym typeface="+mn-ea"/>
              </a:rPr>
              <a:t>20</a:t>
            </a:r>
            <a:r>
              <a:rPr lang="zh-CN" altLang="en-US" sz="2800">
                <a:latin typeface="微软雅黑" panose="020B0503020204020204" pitchFamily="34" charset="-122"/>
                <a:ea typeface="微软雅黑" panose="020B0503020204020204" pitchFamily="34" charset="-122"/>
                <a:sym typeface="+mn-ea"/>
              </a:rPr>
              <a:t>分钟输出</a:t>
            </a:r>
            <a:r>
              <a:rPr lang="en-US" altLang="zh-CN" sz="2800">
                <a:latin typeface="微软雅黑" panose="020B0503020204020204" pitchFamily="34" charset="-122"/>
                <a:ea typeface="微软雅黑" panose="020B0503020204020204" pitchFamily="34" charset="-122"/>
                <a:sym typeface="+mn-ea"/>
              </a:rPr>
              <a:t>+</a:t>
            </a:r>
            <a:r>
              <a:rPr lang="zh-CN" altLang="en-US" sz="2800">
                <a:latin typeface="微软雅黑" panose="020B0503020204020204" pitchFamily="34" charset="-122"/>
                <a:ea typeface="微软雅黑" panose="020B0503020204020204" pitchFamily="34" charset="-122"/>
                <a:sym typeface="+mn-ea"/>
              </a:rPr>
              <a:t>每组</a:t>
            </a:r>
            <a:r>
              <a:rPr lang="en-US" altLang="zh-CN" sz="2800">
                <a:latin typeface="微软雅黑" panose="020B0503020204020204" pitchFamily="34" charset="-122"/>
                <a:ea typeface="微软雅黑" panose="020B0503020204020204" pitchFamily="34" charset="-122"/>
                <a:sym typeface="+mn-ea"/>
              </a:rPr>
              <a:t>5</a:t>
            </a:r>
            <a:r>
              <a:rPr lang="zh-CN" altLang="en-US" sz="2800">
                <a:latin typeface="微软雅黑" panose="020B0503020204020204" pitchFamily="34" charset="-122"/>
                <a:ea typeface="微软雅黑" panose="020B0503020204020204" pitchFamily="34" charset="-122"/>
                <a:sym typeface="+mn-ea"/>
              </a:rPr>
              <a:t>分钟分享）</a:t>
            </a:r>
            <a:r>
              <a:rPr lang="zh-CN" altLang="en-US" sz="2800">
                <a:latin typeface="微软雅黑" panose="020B0503020204020204" pitchFamily="34" charset="-122"/>
                <a:ea typeface="微软雅黑" panose="020B0503020204020204" pitchFamily="34" charset="-122"/>
              </a:rPr>
              <a:t>：</a:t>
            </a:r>
            <a:r>
              <a:rPr lang="zh-CN" altLang="en-US" sz="2800">
                <a:latin typeface="微软雅黑" panose="020B0503020204020204" pitchFamily="34" charset="-122"/>
                <a:ea typeface="微软雅黑" panose="020B0503020204020204" pitchFamily="34" charset="-122"/>
                <a:hlinkClick r:id="rId1" action="ppaction://hlinksldjump"/>
              </a:rPr>
              <a:t>案例</a:t>
            </a:r>
            <a:endParaRPr lang="zh-CN" altLang="en-US" sz="280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文本框 1"/>
          <p:cNvSpPr/>
          <p:nvPr/>
        </p:nvSpPr>
        <p:spPr>
          <a:xfrm>
            <a:off x="0" y="0"/>
            <a:ext cx="3230880" cy="460375"/>
          </a:xfrm>
          <a:prstGeom prst="rect">
            <a:avLst/>
          </a:prstGeom>
          <a:noFill/>
          <a:ln w="9525">
            <a:noFill/>
          </a:ln>
        </p:spPr>
        <p:txBody>
          <a:bodyPr wrap="none">
            <a:spAutoFit/>
          </a:bodyPr>
          <a:p>
            <a:pPr eaLnBrk="1" hangingPunct="1"/>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步骤四：制定改进措施</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3" name="文本框 2"/>
          <p:cNvSpPr txBox="1"/>
          <p:nvPr/>
        </p:nvSpPr>
        <p:spPr>
          <a:xfrm>
            <a:off x="103188" y="665163"/>
            <a:ext cx="11106150" cy="4154170"/>
          </a:xfrm>
          <a:prstGeom prst="rect">
            <a:avLst/>
          </a:prstGeom>
          <a:solidFill>
            <a:schemeClr val="accent3">
              <a:lumMod val="95000"/>
            </a:schemeClr>
          </a:solidFill>
        </p:spPr>
        <p:txBody>
          <a:bodyPr>
            <a:spAutoFit/>
          </a:bodyPr>
          <a:lstStyle/>
          <a:p>
            <a:pPr marL="285750" marR="0" indent="-285750" defTabSz="914400">
              <a:lnSpc>
                <a:spcPct val="150000"/>
              </a:lnSpc>
              <a:buClrTx/>
              <a:buSzTx/>
              <a:buFont typeface="Wingdings" panose="05000000000000000000" charset="0"/>
              <a:buChar char="p"/>
              <a:defRPr/>
            </a:pPr>
            <a:r>
              <a:rPr kumimoji="0" lang="zh-CN" altLang="en-US" sz="1600" b="1" kern="1200" cap="none" spc="0" normalizeH="0" baseline="0" noProof="0" dirty="0">
                <a:latin typeface="微软雅黑" panose="020B0503020204020204" pitchFamily="34" charset="-122"/>
                <a:ea typeface="微软雅黑" panose="020B0503020204020204" pitchFamily="34" charset="-122"/>
                <a:cs typeface="+mn-cs"/>
              </a:rPr>
              <a:t>纠正措施</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：是一种</a:t>
            </a:r>
            <a:r>
              <a:rPr kumimoji="0" lang="zh-CN" altLang="en-US" sz="1600" b="1" kern="1200" cap="none" spc="0" normalizeH="0" baseline="0" noProof="0" dirty="0">
                <a:solidFill>
                  <a:srgbClr val="1902FC"/>
                </a:solidFill>
                <a:latin typeface="微软雅黑" panose="020B0503020204020204" pitchFamily="34" charset="-122"/>
                <a:ea typeface="微软雅黑" panose="020B0503020204020204" pitchFamily="34" charset="-122"/>
                <a:cs typeface="+mn-cs"/>
              </a:rPr>
              <a:t>事后</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的行为，针对已经发生的问题，给出的针对性的改进措施，保证当前的问题在当前产品不再发生。例如因为未搜集某用户的业务流量模型导致漏测，其纠正措施为，补充该用户业务流量模型的性能测试用例，并在当前版本中执行</a:t>
            </a:r>
            <a:r>
              <a:rPr kumimoji="0" lang="en-US" altLang="zh-CN" sz="16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000" b="1" kern="1200" cap="none" spc="0" normalizeH="0" baseline="0" noProof="0" dirty="0">
                <a:solidFill>
                  <a:srgbClr val="1902FC"/>
                </a:solidFill>
                <a:latin typeface="微软雅黑" panose="020B0503020204020204" pitchFamily="34" charset="-122"/>
                <a:ea typeface="微软雅黑" panose="020B0503020204020204" pitchFamily="34" charset="-122"/>
                <a:cs typeface="+mn-cs"/>
              </a:rPr>
              <a:t>针对当前问题，当前发生故障的产品</a:t>
            </a:r>
            <a:r>
              <a:rPr kumimoji="0" lang="en-US" altLang="zh-CN" sz="1000" b="1" kern="1200" cap="none" spc="0" normalizeH="0" baseline="0" noProof="0" dirty="0">
                <a:solidFill>
                  <a:srgbClr val="1902FC"/>
                </a:solidFill>
                <a:latin typeface="微软雅黑" panose="020B0503020204020204" pitchFamily="34" charset="-122"/>
                <a:ea typeface="微软雅黑" panose="020B0503020204020204" pitchFamily="34" charset="-122"/>
                <a:cs typeface="+mn-cs"/>
              </a:rPr>
              <a:t>/</a:t>
            </a:r>
            <a:r>
              <a:rPr kumimoji="0" lang="zh-CN" altLang="en-US" sz="1000" b="1" kern="1200" cap="none" spc="0" normalizeH="0" baseline="0" noProof="0" dirty="0">
                <a:solidFill>
                  <a:srgbClr val="1902FC"/>
                </a:solidFill>
                <a:latin typeface="微软雅黑" panose="020B0503020204020204" pitchFamily="34" charset="-122"/>
                <a:ea typeface="微软雅黑" panose="020B0503020204020204" pitchFamily="34" charset="-122"/>
                <a:cs typeface="+mn-cs"/>
              </a:rPr>
              <a:t>版本，这个目前大家基本都做到了</a:t>
            </a:r>
            <a:endParaRPr kumimoji="0" lang="zh-CN" altLang="en-US" sz="1600" b="1" kern="1200" cap="none" spc="0" normalizeH="0" baseline="0" noProof="0" dirty="0">
              <a:solidFill>
                <a:srgbClr val="0070C0"/>
              </a:solidFill>
              <a:latin typeface="微软雅黑" panose="020B0503020204020204" pitchFamily="34" charset="-122"/>
              <a:ea typeface="微软雅黑" panose="020B0503020204020204" pitchFamily="34" charset="-122"/>
              <a:cs typeface="+mn-cs"/>
            </a:endParaRPr>
          </a:p>
          <a:p>
            <a:pPr marL="285750" marR="0" indent="-285750" defTabSz="914400">
              <a:lnSpc>
                <a:spcPct val="150000"/>
              </a:lnSpc>
              <a:buClrTx/>
              <a:buSzTx/>
              <a:buFont typeface="Wingdings" panose="05000000000000000000" charset="0"/>
              <a:buChar char="p"/>
              <a:defRPr/>
            </a:pPr>
            <a:r>
              <a:rPr lang="zh-CN" altLang="en-US" sz="1600" b="1" noProof="0" dirty="0">
                <a:solidFill>
                  <a:srgbClr val="0601C0"/>
                </a:solidFill>
                <a:latin typeface="微软雅黑" panose="020B0503020204020204" pitchFamily="34" charset="-122"/>
                <a:ea typeface="微软雅黑" panose="020B0503020204020204" pitchFamily="34" charset="-122"/>
                <a:sym typeface="+mn-ea"/>
              </a:rPr>
              <a:t>预防措施</a:t>
            </a:r>
            <a:r>
              <a:rPr lang="zh-CN" altLang="en-US" sz="1600" noProof="0" dirty="0">
                <a:latin typeface="微软雅黑" panose="020B0503020204020204" pitchFamily="34" charset="-122"/>
                <a:ea typeface="微软雅黑" panose="020B0503020204020204" pitchFamily="34" charset="-122"/>
                <a:sym typeface="+mn-ea"/>
              </a:rPr>
              <a:t>：是一种</a:t>
            </a:r>
            <a:r>
              <a:rPr lang="zh-CN" altLang="en-US" sz="1600" b="1" noProof="0" dirty="0">
                <a:solidFill>
                  <a:srgbClr val="1902FC"/>
                </a:solidFill>
                <a:latin typeface="微软雅黑" panose="020B0503020204020204" pitchFamily="34" charset="-122"/>
                <a:ea typeface="微软雅黑" panose="020B0503020204020204" pitchFamily="34" charset="-122"/>
                <a:sym typeface="+mn-ea"/>
              </a:rPr>
              <a:t>事前</a:t>
            </a:r>
            <a:r>
              <a:rPr lang="zh-CN" altLang="en-US" sz="1600" noProof="0" dirty="0">
                <a:latin typeface="微软雅黑" panose="020B0503020204020204" pitchFamily="34" charset="-122"/>
                <a:ea typeface="微软雅黑" panose="020B0503020204020204" pitchFamily="34" charset="-122"/>
                <a:sym typeface="+mn-ea"/>
              </a:rPr>
              <a:t>的行为，通过对历史所犯错误的分析与总结，在下一个版本或者下一次做同类任务的时候进行规避，防止再出现</a:t>
            </a:r>
            <a:r>
              <a:rPr lang="zh-CN" altLang="en-US" sz="1600" b="1" noProof="0" dirty="0">
                <a:solidFill>
                  <a:srgbClr val="1902FC"/>
                </a:solidFill>
                <a:latin typeface="微软雅黑" panose="020B0503020204020204" pitchFamily="34" charset="-122"/>
                <a:ea typeface="微软雅黑" panose="020B0503020204020204" pitchFamily="34" charset="-122"/>
                <a:sym typeface="+mn-ea"/>
              </a:rPr>
              <a:t>类似</a:t>
            </a:r>
            <a:r>
              <a:rPr lang="zh-CN" altLang="en-US" sz="1600" noProof="0" dirty="0">
                <a:latin typeface="微软雅黑" panose="020B0503020204020204" pitchFamily="34" charset="-122"/>
                <a:ea typeface="微软雅黑" panose="020B0503020204020204" pitchFamily="34" charset="-122"/>
                <a:sym typeface="+mn-ea"/>
              </a:rPr>
              <a:t>的问题</a:t>
            </a:r>
            <a:r>
              <a:rPr lang="zh-CN" altLang="en-US" sz="1600" b="1" noProof="0" dirty="0">
                <a:solidFill>
                  <a:srgbClr val="1902FC"/>
                </a:solidFill>
                <a:latin typeface="微软雅黑" panose="020B0503020204020204" pitchFamily="34" charset="-122"/>
                <a:ea typeface="微软雅黑" panose="020B0503020204020204" pitchFamily="34" charset="-122"/>
                <a:sym typeface="+mn-ea"/>
              </a:rPr>
              <a:t>（不贰过）</a:t>
            </a:r>
            <a:r>
              <a:rPr lang="zh-CN" altLang="en-US" sz="1600" noProof="0" dirty="0">
                <a:latin typeface="微软雅黑" panose="020B0503020204020204" pitchFamily="34" charset="-122"/>
                <a:ea typeface="微软雅黑" panose="020B0503020204020204" pitchFamily="34" charset="-122"/>
                <a:sym typeface="+mn-ea"/>
              </a:rPr>
              <a:t>。例如因为未搜集某用户的业务流量模型导致漏测，其预防措施为建立网上用户业务流量模型的搜集机制，例行搜集用户业务流量模型，在性能测试设计中覆盖这些用户业务流量模型</a:t>
            </a:r>
            <a:r>
              <a:rPr lang="en-US" altLang="zh-CN" sz="1600" noProof="0" dirty="0">
                <a:latin typeface="微软雅黑" panose="020B0503020204020204" pitchFamily="34" charset="-122"/>
                <a:ea typeface="微软雅黑" panose="020B0503020204020204" pitchFamily="34" charset="-122"/>
                <a:sym typeface="+mn-ea"/>
              </a:rPr>
              <a:t>---</a:t>
            </a:r>
            <a:r>
              <a:rPr lang="zh-CN" altLang="en-US" sz="1000" b="1" noProof="0" dirty="0">
                <a:solidFill>
                  <a:srgbClr val="1902FC"/>
                </a:solidFill>
                <a:latin typeface="微软雅黑" panose="020B0503020204020204" pitchFamily="34" charset="-122"/>
                <a:ea typeface="微软雅黑" panose="020B0503020204020204" pitchFamily="34" charset="-122"/>
                <a:sym typeface="+mn-ea"/>
              </a:rPr>
              <a:t>针对下一次的版本或任务</a:t>
            </a:r>
            <a:endParaRPr kumimoji="0" lang="zh-CN" altLang="en-US" sz="1000" b="1" kern="1200" cap="none" spc="0" normalizeH="0" baseline="0" noProof="0" dirty="0">
              <a:solidFill>
                <a:srgbClr val="1902FC"/>
              </a:solidFill>
              <a:latin typeface="微软雅黑" panose="020B0503020204020204" pitchFamily="34" charset="-122"/>
              <a:ea typeface="微软雅黑" panose="020B0503020204020204" pitchFamily="34" charset="-122"/>
              <a:cs typeface="+mn-cs"/>
            </a:endParaRPr>
          </a:p>
          <a:p>
            <a:pPr marL="742950" lvl="1" indent="-285750">
              <a:lnSpc>
                <a:spcPct val="150000"/>
              </a:lnSpc>
              <a:buFont typeface="Wingdings" panose="05000000000000000000" charset="0"/>
              <a:buChar char="ü"/>
            </a:pPr>
            <a:r>
              <a:rPr lang="zh-CN" altLang="en-US" sz="1400" b="1" dirty="0">
                <a:solidFill>
                  <a:srgbClr val="0070C0"/>
                </a:solidFill>
                <a:latin typeface="微软雅黑" panose="020B0503020204020204" pitchFamily="34" charset="-122"/>
                <a:ea typeface="微软雅黑" panose="020B0503020204020204" pitchFamily="34" charset="-122"/>
                <a:sym typeface="+mn-ea"/>
              </a:rPr>
              <a:t>控制引入点</a:t>
            </a:r>
            <a:r>
              <a:rPr lang="zh-CN" altLang="en-US" sz="1400" dirty="0">
                <a:latin typeface="微软雅黑" panose="020B0503020204020204" pitchFamily="34" charset="-122"/>
                <a:ea typeface="微软雅黑" panose="020B0503020204020204" pitchFamily="34" charset="-122"/>
                <a:sym typeface="+mn-ea"/>
              </a:rPr>
              <a:t>：明确错误是在哪一点引入的，规范这个点的活动，防止错误遗留到产品中形成缺陷</a:t>
            </a:r>
            <a:endParaRPr lang="zh-CN" altLang="en-US" sz="1400" dirty="0">
              <a:latin typeface="微软雅黑" panose="020B0503020204020204" pitchFamily="34" charset="-122"/>
              <a:ea typeface="微软雅黑" panose="020B0503020204020204" pitchFamily="34" charset="-122"/>
              <a:sym typeface="+mn-ea"/>
            </a:endParaRPr>
          </a:p>
          <a:p>
            <a:pPr marL="742950" lvl="1" indent="-285750">
              <a:lnSpc>
                <a:spcPct val="150000"/>
              </a:lnSpc>
              <a:buFont typeface="Wingdings" panose="05000000000000000000" charset="0"/>
              <a:buChar char="ü"/>
            </a:pPr>
            <a:r>
              <a:rPr lang="zh-CN" altLang="en-US" sz="1400" b="1" dirty="0">
                <a:solidFill>
                  <a:srgbClr val="0070C0"/>
                </a:solidFill>
                <a:latin typeface="微软雅黑" panose="020B0503020204020204" pitchFamily="34" charset="-122"/>
                <a:ea typeface="微软雅黑" panose="020B0503020204020204" pitchFamily="34" charset="-122"/>
                <a:sym typeface="+mn-ea"/>
              </a:rPr>
              <a:t>切断传播途径</a:t>
            </a:r>
            <a:r>
              <a:rPr lang="zh-CN" altLang="en-US" sz="1400" dirty="0">
                <a:latin typeface="微软雅黑" panose="020B0503020204020204" pitchFamily="34" charset="-122"/>
                <a:ea typeface="微软雅黑" panose="020B0503020204020204" pitchFamily="34" charset="-122"/>
                <a:sym typeface="+mn-ea"/>
              </a:rPr>
              <a:t>（通过缺陷</a:t>
            </a:r>
            <a:r>
              <a:rPr lang="zh-CN" altLang="en-US" sz="1400" b="1" dirty="0">
                <a:solidFill>
                  <a:srgbClr val="0601C0"/>
                </a:solidFill>
                <a:latin typeface="微软雅黑" panose="020B0503020204020204" pitchFamily="34" charset="-122"/>
                <a:ea typeface="微软雅黑" panose="020B0503020204020204" pitchFamily="34" charset="-122"/>
                <a:sym typeface="+mn-ea"/>
              </a:rPr>
              <a:t>控制点</a:t>
            </a:r>
            <a:r>
              <a:rPr lang="zh-CN" altLang="en-US" sz="1400" dirty="0">
                <a:latin typeface="微软雅黑" panose="020B0503020204020204" pitchFamily="34" charset="-122"/>
                <a:ea typeface="微软雅黑" panose="020B0503020204020204" pitchFamily="34" charset="-122"/>
                <a:sym typeface="+mn-ea"/>
              </a:rPr>
              <a:t>来监控）通过明确的检查标准或要求，防止缺陷流入到下一环节；检查离错误的引入点越近，效果越好，成本越低</a:t>
            </a:r>
            <a:endParaRPr lang="zh-CN" altLang="en-US" sz="1400" dirty="0">
              <a:latin typeface="微软雅黑" panose="020B0503020204020204" pitchFamily="34" charset="-122"/>
              <a:ea typeface="微软雅黑" panose="020B0503020204020204" pitchFamily="34" charset="-122"/>
              <a:sym typeface="+mn-ea"/>
            </a:endParaRPr>
          </a:p>
          <a:p>
            <a:pPr marL="742950" lvl="1" indent="-285750">
              <a:lnSpc>
                <a:spcPct val="150000"/>
              </a:lnSpc>
              <a:buFont typeface="Wingdings" panose="05000000000000000000" charset="0"/>
              <a:buChar char="ü"/>
            </a:pPr>
            <a:r>
              <a:rPr lang="zh-CN" altLang="en-US" sz="1400" b="1" dirty="0">
                <a:solidFill>
                  <a:srgbClr val="0070C0"/>
                </a:solidFill>
                <a:latin typeface="微软雅黑" panose="020B0503020204020204" pitchFamily="34" charset="-122"/>
                <a:ea typeface="微软雅黑" panose="020B0503020204020204" pitchFamily="34" charset="-122"/>
                <a:sym typeface="+mn-ea"/>
              </a:rPr>
              <a:t>规避触发条件（隔离）</a:t>
            </a:r>
            <a:r>
              <a:rPr lang="zh-CN" altLang="en-US" sz="1400" dirty="0">
                <a:latin typeface="微软雅黑" panose="020B0503020204020204" pitchFamily="34" charset="-122"/>
                <a:ea typeface="微软雅黑" panose="020B0503020204020204" pitchFamily="34" charset="-122"/>
                <a:sym typeface="+mn-ea"/>
              </a:rPr>
              <a:t>：缺陷虽然隐藏在产品中，但如果将触发条件隔离，该缺陷不会导致产品故障或失效。对于无法解决的缺陷可采用此类方法</a:t>
            </a:r>
            <a:endParaRPr kumimoji="0" lang="zh-CN" altLang="en-US" sz="1400" b="1" kern="1200" cap="none" spc="0" normalizeH="0" baseline="0" noProof="0" dirty="0">
              <a:solidFill>
                <a:srgbClr val="0070C0"/>
              </a:solidFill>
              <a:latin typeface="微软雅黑" panose="020B0503020204020204" pitchFamily="34" charset="-122"/>
              <a:ea typeface="微软雅黑" panose="020B0503020204020204" pitchFamily="34" charset="-122"/>
              <a:cs typeface="+mn-cs"/>
            </a:endParaRPr>
          </a:p>
        </p:txBody>
      </p:sp>
      <p:sp>
        <p:nvSpPr>
          <p:cNvPr id="15365" name="文本框 3"/>
          <p:cNvSpPr txBox="1"/>
          <p:nvPr/>
        </p:nvSpPr>
        <p:spPr>
          <a:xfrm>
            <a:off x="103505" y="4848225"/>
            <a:ext cx="11106150" cy="1383665"/>
          </a:xfrm>
          <a:prstGeom prst="rect">
            <a:avLst/>
          </a:prstGeom>
          <a:noFill/>
          <a:ln w="9525">
            <a:noFill/>
          </a:ln>
        </p:spPr>
        <p:txBody>
          <a:bodyPr wrap="square">
            <a:spAutoFit/>
          </a:bodyPr>
          <a:p>
            <a:pPr>
              <a:lnSpc>
                <a:spcPct val="150000"/>
              </a:lnSpc>
            </a:pPr>
            <a:r>
              <a:rPr lang="zh-CN" altLang="en-US" sz="1400" b="1" dirty="0">
                <a:latin typeface="微软雅黑" panose="020B0503020204020204" pitchFamily="34" charset="-122"/>
                <a:ea typeface="微软雅黑" panose="020B0503020204020204" pitchFamily="34" charset="-122"/>
              </a:rPr>
              <a:t>下列属于哪种措施：</a:t>
            </a:r>
            <a:endParaRPr lang="en-US" altLang="zh-CN" sz="1400" b="1" dirty="0">
              <a:latin typeface="微软雅黑" panose="020B0503020204020204" pitchFamily="34" charset="-122"/>
              <a:ea typeface="微软雅黑" panose="020B0503020204020204" pitchFamily="34" charset="-122"/>
            </a:endParaRPr>
          </a:p>
          <a:p>
            <a:pPr>
              <a:lnSpc>
                <a:spcPct val="150000"/>
              </a:lnSpc>
            </a:pPr>
            <a:r>
              <a:rPr lang="en-US" altLang="zh-CN" sz="1400" dirty="0">
                <a:latin typeface="微软雅黑" panose="020B0503020204020204" pitchFamily="34" charset="-122"/>
                <a:ea typeface="微软雅黑" panose="020B0503020204020204" pitchFamily="34" charset="-122"/>
              </a:rPr>
              <a:t>1</a:t>
            </a:r>
            <a:r>
              <a:rPr lang="zh-CN" altLang="en-US" sz="1400" dirty="0">
                <a:latin typeface="微软雅黑" panose="020B0503020204020204" pitchFamily="34" charset="-122"/>
                <a:ea typeface="微软雅黑" panose="020B0503020204020204" pitchFamily="34" charset="-122"/>
              </a:rPr>
              <a:t>）针对</a:t>
            </a:r>
            <a:r>
              <a:rPr lang="en-US" altLang="zh-CN" sz="1400" dirty="0">
                <a:latin typeface="微软雅黑" panose="020B0503020204020204" pitchFamily="34" charset="-122"/>
                <a:ea typeface="微软雅黑" panose="020B0503020204020204" pitchFamily="34" charset="-122"/>
              </a:rPr>
              <a:t>XXX</a:t>
            </a:r>
            <a:r>
              <a:rPr lang="zh-CN" altLang="en-US" sz="1400" dirty="0">
                <a:latin typeface="微软雅黑" panose="020B0503020204020204" pitchFamily="34" charset="-122"/>
                <a:ea typeface="微软雅黑" panose="020B0503020204020204" pitchFamily="34" charset="-122"/>
              </a:rPr>
              <a:t>缺陷，修改代码，发布补丁</a:t>
            </a:r>
            <a:r>
              <a:rPr lang="en-US" altLang="zh-CN" sz="1400" dirty="0">
                <a:latin typeface="微软雅黑" panose="020B0503020204020204" pitchFamily="34" charset="-122"/>
                <a:ea typeface="微软雅黑" panose="020B0503020204020204" pitchFamily="34" charset="-122"/>
              </a:rPr>
              <a:t>               2</a:t>
            </a:r>
            <a:r>
              <a:rPr lang="zh-CN" altLang="en-US" sz="1400" dirty="0">
                <a:latin typeface="微软雅黑" panose="020B0503020204020204" pitchFamily="34" charset="-122"/>
                <a:ea typeface="微软雅黑" panose="020B0503020204020204" pitchFamily="34" charset="-122"/>
              </a:rPr>
              <a:t>）针对</a:t>
            </a:r>
            <a:r>
              <a:rPr lang="en-US" altLang="zh-CN" sz="1400" dirty="0">
                <a:latin typeface="微软雅黑" panose="020B0503020204020204" pitchFamily="34" charset="-122"/>
                <a:ea typeface="微软雅黑" panose="020B0503020204020204" pitchFamily="34" charset="-122"/>
              </a:rPr>
              <a:t>XXX</a:t>
            </a:r>
            <a:r>
              <a:rPr lang="zh-CN" altLang="en-US" sz="1400" dirty="0">
                <a:latin typeface="微软雅黑" panose="020B0503020204020204" pitchFamily="34" charset="-122"/>
                <a:ea typeface="微软雅黑" panose="020B0503020204020204" pitchFamily="34" charset="-122"/>
              </a:rPr>
              <a:t>场景遗漏，补充用例</a:t>
            </a:r>
            <a:endParaRPr lang="en-US" altLang="zh-CN" sz="1400" dirty="0">
              <a:latin typeface="微软雅黑" panose="020B0503020204020204" pitchFamily="34" charset="-122"/>
              <a:ea typeface="微软雅黑" panose="020B0503020204020204" pitchFamily="34" charset="-122"/>
            </a:endParaRPr>
          </a:p>
          <a:p>
            <a:pPr>
              <a:lnSpc>
                <a:spcPct val="150000"/>
              </a:lnSpc>
            </a:pPr>
            <a:r>
              <a:rPr lang="en-US" altLang="zh-CN" sz="1400" dirty="0">
                <a:latin typeface="微软雅黑" panose="020B0503020204020204" pitchFamily="34" charset="-122"/>
                <a:ea typeface="微软雅黑" panose="020B0503020204020204" pitchFamily="34" charset="-122"/>
              </a:rPr>
              <a:t>3</a:t>
            </a:r>
            <a:r>
              <a:rPr lang="zh-CN" altLang="en-US" sz="1400" dirty="0">
                <a:latin typeface="微软雅黑" panose="020B0503020204020204" pitchFamily="34" charset="-122"/>
                <a:ea typeface="微软雅黑" panose="020B0503020204020204" pitchFamily="34" charset="-122"/>
              </a:rPr>
              <a:t>）针对代码的内存泄漏问题，开发检查工具</a:t>
            </a:r>
            <a:r>
              <a:rPr lang="en-US" altLang="zh-CN" sz="1400" dirty="0">
                <a:latin typeface="微软雅黑" panose="020B0503020204020204" pitchFamily="34" charset="-122"/>
                <a:ea typeface="微软雅黑" panose="020B0503020204020204" pitchFamily="34" charset="-122"/>
              </a:rPr>
              <a:t>        4</a:t>
            </a:r>
            <a:r>
              <a:rPr lang="zh-CN" altLang="en-US" sz="1400" dirty="0">
                <a:latin typeface="微软雅黑" panose="020B0503020204020204" pitchFamily="34" charset="-122"/>
                <a:ea typeface="微软雅黑" panose="020B0503020204020204" pitchFamily="34" charset="-122"/>
              </a:rPr>
              <a:t>）对库存的硬件进行整改</a:t>
            </a:r>
            <a:endParaRPr lang="en-US" altLang="zh-CN" sz="1400" dirty="0">
              <a:latin typeface="微软雅黑" panose="020B0503020204020204" pitchFamily="34" charset="-122"/>
              <a:ea typeface="微软雅黑" panose="020B0503020204020204" pitchFamily="34" charset="-122"/>
            </a:endParaRPr>
          </a:p>
          <a:p>
            <a:pPr>
              <a:lnSpc>
                <a:spcPct val="150000"/>
              </a:lnSpc>
            </a:pPr>
            <a:r>
              <a:rPr lang="en-US" altLang="zh-CN" sz="1400" dirty="0">
                <a:latin typeface="微软雅黑" panose="020B0503020204020204" pitchFamily="34" charset="-122"/>
                <a:ea typeface="微软雅黑" panose="020B0503020204020204" pitchFamily="34" charset="-122"/>
              </a:rPr>
              <a:t>5</a:t>
            </a:r>
            <a:r>
              <a:rPr lang="zh-CN" altLang="en-US" sz="1400" dirty="0">
                <a:latin typeface="微软雅黑" panose="020B0503020204020204" pitchFamily="34" charset="-122"/>
                <a:ea typeface="微软雅黑" panose="020B0503020204020204" pitchFamily="34" charset="-122"/>
              </a:rPr>
              <a:t>）针对</a:t>
            </a:r>
            <a:r>
              <a:rPr lang="en-US" altLang="zh-CN" sz="1400" dirty="0">
                <a:latin typeface="微软雅黑" panose="020B0503020204020204" pitchFamily="34" charset="-122"/>
                <a:ea typeface="微软雅黑" panose="020B0503020204020204" pitchFamily="34" charset="-122"/>
              </a:rPr>
              <a:t>XXX</a:t>
            </a:r>
            <a:r>
              <a:rPr lang="zh-CN" altLang="en-US" sz="1400" dirty="0">
                <a:latin typeface="微软雅黑" panose="020B0503020204020204" pitchFamily="34" charset="-122"/>
                <a:ea typeface="微软雅黑" panose="020B0503020204020204" pitchFamily="34" charset="-122"/>
              </a:rPr>
              <a:t>问题，优化设计</a:t>
            </a:r>
            <a:r>
              <a:rPr lang="en-US" altLang="zh-CN" sz="1400" dirty="0">
                <a:latin typeface="微软雅黑" panose="020B0503020204020204" pitchFamily="34" charset="-122"/>
                <a:ea typeface="微软雅黑" panose="020B0503020204020204" pitchFamily="34" charset="-122"/>
              </a:rPr>
              <a:t>CheckList                 6</a:t>
            </a:r>
            <a:r>
              <a:rPr lang="zh-CN" altLang="en-US" sz="1400" dirty="0">
                <a:latin typeface="微软雅黑" panose="020B0503020204020204" pitchFamily="34" charset="-122"/>
                <a:ea typeface="微软雅黑" panose="020B0503020204020204" pitchFamily="34" charset="-122"/>
              </a:rPr>
              <a:t>）针对</a:t>
            </a:r>
            <a:r>
              <a:rPr lang="en-US" altLang="zh-CN" sz="1400" dirty="0">
                <a:latin typeface="微软雅黑" panose="020B0503020204020204" pitchFamily="34" charset="-122"/>
                <a:ea typeface="微软雅黑" panose="020B0503020204020204" pitchFamily="34" charset="-122"/>
              </a:rPr>
              <a:t>XXX</a:t>
            </a:r>
            <a:r>
              <a:rPr lang="zh-CN" altLang="en-US" sz="1400" dirty="0">
                <a:latin typeface="微软雅黑" panose="020B0503020204020204" pitchFamily="34" charset="-122"/>
                <a:ea typeface="微软雅黑" panose="020B0503020204020204" pitchFamily="34" charset="-122"/>
              </a:rPr>
              <a:t>问题，修改设计文档</a:t>
            </a:r>
            <a:endParaRPr lang="zh-CN" altLang="en-US" sz="14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文本框 1"/>
          <p:cNvSpPr/>
          <p:nvPr/>
        </p:nvSpPr>
        <p:spPr>
          <a:xfrm>
            <a:off x="0" y="0"/>
            <a:ext cx="4583430" cy="460375"/>
          </a:xfrm>
          <a:prstGeom prst="rect">
            <a:avLst/>
          </a:prstGeom>
          <a:noFill/>
          <a:ln w="9525">
            <a:noFill/>
          </a:ln>
        </p:spPr>
        <p:txBody>
          <a:bodyPr wrap="none">
            <a:spAutoFit/>
          </a:bodyPr>
          <a:p>
            <a:pPr eaLnBrk="1" hangingPunct="1"/>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步骤四：制定改进措施</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a:t>
            </a:r>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预防措施</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102870" y="3659505"/>
            <a:ext cx="5706110" cy="2713355"/>
          </a:xfrm>
          <a:prstGeom prst="rect">
            <a:avLst/>
          </a:prstGeom>
          <a:solidFill>
            <a:schemeClr val="accent5">
              <a:lumMod val="20000"/>
              <a:lumOff val="80000"/>
            </a:schemeClr>
          </a:solidFill>
        </p:spPr>
        <p:txBody>
          <a:bodyPr wrap="square" rtlCol="0">
            <a:spAutoFit/>
          </a:bodyPr>
          <a:p>
            <a:pPr>
              <a:lnSpc>
                <a:spcPct val="130000"/>
              </a:lnSpc>
            </a:pPr>
            <a:r>
              <a:rPr lang="zh-CN"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例子</a:t>
            </a:r>
            <a:r>
              <a:rPr lang="en-US" altLang="zh-CN"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）构建服务目录使用checklist，要求新增服务均要基于 zion 框架创建服务，通过提供的脚本 build_project.sh 来生成服务框架，服务目录也会自动固定下来</a:t>
            </a:r>
            <a:r>
              <a:rPr lang="en-US" altLang="zh-CN" sz="1400" b="1">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技术手段</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）新增加软件狗设计准则：软件狗和被管理的进程之间建议注册和反注册机制，第三方程序不影响软件狗对进程的管理</a:t>
            </a:r>
            <a:r>
              <a:rPr lang="en-US" altLang="zh-CN" sz="1400" b="1">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技术手段</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）建立主备机之间信息同步的测试标准（包含但不限于信息冲突场景）</a:t>
            </a:r>
            <a:r>
              <a:rPr lang="en-US" altLang="zh-CN" sz="1400" b="1">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技术手段</a:t>
            </a:r>
            <a:endParaRPr lang="zh-CN" altLang="en-US" sz="1600" b="1">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5970270" y="3659505"/>
            <a:ext cx="5370195" cy="2713355"/>
          </a:xfrm>
          <a:prstGeom prst="rect">
            <a:avLst/>
          </a:prstGeom>
          <a:solidFill>
            <a:schemeClr val="accent5">
              <a:lumMod val="20000"/>
              <a:lumOff val="80000"/>
            </a:schemeClr>
          </a:solidFill>
        </p:spPr>
        <p:txBody>
          <a:bodyPr wrap="square" rtlCol="0">
            <a:spAutoFit/>
          </a:bodyPr>
          <a:p>
            <a:pPr>
              <a:lnSpc>
                <a:spcPct val="130000"/>
              </a:lnSpc>
            </a:pPr>
            <a:r>
              <a:rPr lang="zh-CN"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例子</a:t>
            </a:r>
            <a:r>
              <a:rPr lang="en-US" altLang="zh-CN"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a:t>
            </a:r>
            <a:r>
              <a:rPr lang="zh-CN" sz="1400">
                <a:latin typeface="微软雅黑" panose="020B0503020204020204" pitchFamily="34" charset="-122"/>
                <a:ea typeface="微软雅黑" panose="020B0503020204020204" pitchFamily="34" charset="-122"/>
                <a:cs typeface="微软雅黑" panose="020B0503020204020204" pitchFamily="34" charset="-122"/>
              </a:rPr>
              <a:t>建立木马（此处也可以扩展到其他的病毒程序）程序分析技术标准</a:t>
            </a:r>
            <a:r>
              <a:rPr lang="en-US" altLang="zh-CN" sz="1400" b="1">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a:latin typeface="微软雅黑" panose="020B0503020204020204" pitchFamily="34" charset="-122"/>
                <a:ea typeface="微软雅黑" panose="020B0503020204020204" pitchFamily="34" charset="-122"/>
                <a:cs typeface="微软雅黑" panose="020B0503020204020204" pitchFamily="34" charset="-122"/>
                <a:sym typeface="+mn-ea"/>
              </a:rPr>
              <a:t>技术手段</a:t>
            </a:r>
            <a:endParaRPr lang="zh-CN" altLang="en-US" sz="1400" b="1">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a:t>
            </a:r>
            <a:r>
              <a:rPr lang="zh-CN" sz="1400">
                <a:latin typeface="微软雅黑" panose="020B0503020204020204" pitchFamily="34" charset="-122"/>
                <a:ea typeface="微软雅黑" panose="020B0503020204020204" pitchFamily="34" charset="-122"/>
                <a:cs typeface="微软雅黑" panose="020B0503020204020204" pitchFamily="34" charset="-122"/>
              </a:rPr>
              <a:t>提供木马程序自动分析工具</a:t>
            </a:r>
            <a:r>
              <a:rPr lang="en-US" altLang="zh-CN" sz="1400" b="1">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技术手段</a:t>
            </a:r>
            <a:endParaRPr lang="zh-CN" altLang="en-US" sz="1400" b="1">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a:t>
            </a:r>
            <a:r>
              <a:rPr lang="zh-CN" sz="1400">
                <a:latin typeface="微软雅黑" panose="020B0503020204020204" pitchFamily="34" charset="-122"/>
                <a:ea typeface="微软雅黑" panose="020B0503020204020204" pitchFamily="34" charset="-122"/>
                <a:cs typeface="微软雅黑" panose="020B0503020204020204" pitchFamily="34" charset="-122"/>
              </a:rPr>
              <a:t>增加木马程序分析审核环节（审核通过标准）</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一项项目管理制度</a:t>
            </a:r>
            <a:r>
              <a:rPr lang="en-US" altLang="zh-CN"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管理手段</a:t>
            </a:r>
            <a:endParaRPr lang="zh-CN"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）所有的改动必须要形成设计文档，测试必须要参加评审作为一项项目管理制度</a:t>
            </a:r>
            <a:r>
              <a:rPr lang="en-US" altLang="zh-CN" sz="1400" b="1">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管理手段</a:t>
            </a:r>
            <a:endParaRPr lang="zh-CN" altLang="en-US" sz="1600" b="1">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文本框 5"/>
          <p:cNvSpPr txBox="1"/>
          <p:nvPr/>
        </p:nvSpPr>
        <p:spPr>
          <a:xfrm>
            <a:off x="102870" y="1214755"/>
            <a:ext cx="5052695" cy="2249170"/>
          </a:xfrm>
          <a:prstGeom prst="rect">
            <a:avLst/>
          </a:prstGeom>
          <a:solidFill>
            <a:schemeClr val="accent2">
              <a:lumMod val="20000"/>
              <a:lumOff val="80000"/>
            </a:schemeClr>
          </a:solidFill>
        </p:spPr>
        <p:txBody>
          <a:bodyPr wrap="square" rtlCol="0">
            <a:spAutoFit/>
          </a:bodyPr>
          <a:p>
            <a:pPr>
              <a:lnSpc>
                <a:spcPct val="100000"/>
              </a:lnSpc>
            </a:pPr>
            <a:r>
              <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技术措施：</a:t>
            </a:r>
            <a:endPar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）建立或者完善技术规范（编码规范、设计规范等）</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建立或者完善</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技术标准（设计标准、评审标准、测试标准、预发布标准等）</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）建立或者完善</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DFX</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需求</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设计基线</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测试基线</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）建立或者完善</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XXXX</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技术</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CheckList</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5</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）研究、引入、落地、完善某某技术、工具、方案、软件等等</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 name="文本框 6"/>
          <p:cNvSpPr txBox="1"/>
          <p:nvPr/>
        </p:nvSpPr>
        <p:spPr>
          <a:xfrm>
            <a:off x="5411470" y="1214755"/>
            <a:ext cx="5928360" cy="2249170"/>
          </a:xfrm>
          <a:prstGeom prst="rect">
            <a:avLst/>
          </a:prstGeom>
          <a:solidFill>
            <a:schemeClr val="accent2">
              <a:lumMod val="20000"/>
              <a:lumOff val="80000"/>
            </a:schemeClr>
          </a:solidFill>
        </p:spPr>
        <p:txBody>
          <a:bodyPr wrap="square" rtlCol="0">
            <a:spAutoFit/>
          </a:bodyPr>
          <a:p>
            <a:pPr>
              <a:lnSpc>
                <a:spcPct val="100000"/>
              </a:lnSpc>
            </a:pPr>
            <a:r>
              <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管理措施：</a:t>
            </a:r>
            <a:endParaRPr lang="zh-CN" altLang="en-US" sz="18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）建立或者完善</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XXX</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流程、增加检查点等（例如安全问题跟踪闭环）</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建立或者完善</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XXXX</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指导书（设计指导书、测试指导书等）</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）建立或者完善</a:t>
            </a:r>
            <a:r>
              <a:rPr lang="en-US" sz="1200">
                <a:latin typeface="微软雅黑" panose="020B0503020204020204" pitchFamily="34" charset="-122"/>
                <a:ea typeface="微软雅黑" panose="020B0503020204020204" pitchFamily="34" charset="-122"/>
                <a:cs typeface="微软雅黑" panose="020B0503020204020204" pitchFamily="34" charset="-122"/>
              </a:rPr>
              <a:t>XXX</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模板（总设模板、概要设计模板、技术规划模板）</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）建立或者完善</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XXXX</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管理</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CheckList</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5</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）建立或者完善人员技能标准；安排技能匹配的人</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170000"/>
              </a:lnSpc>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6</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）建立或者</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XXXXX</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沟通、协调机制；增加</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XXXXX</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监控点</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框 2"/>
          <p:cNvSpPr txBox="1"/>
          <p:nvPr/>
        </p:nvSpPr>
        <p:spPr>
          <a:xfrm>
            <a:off x="102870" y="725805"/>
            <a:ext cx="11237595" cy="368300"/>
          </a:xfrm>
          <a:prstGeom prst="rect">
            <a:avLst/>
          </a:prstGeom>
          <a:solidFill>
            <a:schemeClr val="accent6">
              <a:lumMod val="20000"/>
              <a:lumOff val="80000"/>
            </a:schemeClr>
          </a:solidFill>
        </p:spPr>
        <p:txBody>
          <a:bodyPr wrap="square" rtlCol="0" anchor="t">
            <a:spAutoFit/>
          </a:bodyPr>
          <a:p>
            <a:r>
              <a:rPr lang="zh-CN" altLang="en-US">
                <a:latin typeface="微软雅黑" panose="020B0503020204020204" pitchFamily="34" charset="-122"/>
                <a:ea typeface="微软雅黑" panose="020B0503020204020204" pitchFamily="34" charset="-122"/>
              </a:rPr>
              <a:t>预防措施主要包含两个方面：</a:t>
            </a:r>
            <a:r>
              <a:rPr lang="zh-CN" altLang="en-US" b="1">
                <a:solidFill>
                  <a:srgbClr val="1902FC"/>
                </a:solidFill>
                <a:latin typeface="微软雅黑" panose="020B0503020204020204" pitchFamily="34" charset="-122"/>
                <a:ea typeface="微软雅黑" panose="020B0503020204020204" pitchFamily="34" charset="-122"/>
              </a:rPr>
              <a:t>技术措施</a:t>
            </a:r>
            <a:r>
              <a:rPr lang="zh-CN" altLang="en-US">
                <a:latin typeface="微软雅黑" panose="020B0503020204020204" pitchFamily="34" charset="-122"/>
                <a:ea typeface="微软雅黑" panose="020B0503020204020204" pitchFamily="34" charset="-122"/>
              </a:rPr>
              <a:t>（对应技术类根因）和</a:t>
            </a:r>
            <a:r>
              <a:rPr lang="zh-CN" altLang="en-US" b="1">
                <a:solidFill>
                  <a:srgbClr val="1902FC"/>
                </a:solidFill>
                <a:latin typeface="微软雅黑" panose="020B0503020204020204" pitchFamily="34" charset="-122"/>
                <a:ea typeface="微软雅黑" panose="020B0503020204020204" pitchFamily="34" charset="-122"/>
              </a:rPr>
              <a:t>管理措施</a:t>
            </a:r>
            <a:r>
              <a:rPr lang="zh-CN" altLang="en-US">
                <a:latin typeface="微软雅黑" panose="020B0503020204020204" pitchFamily="34" charset="-122"/>
                <a:ea typeface="微软雅黑" panose="020B0503020204020204" pitchFamily="34" charset="-122"/>
              </a:rPr>
              <a:t>（对应管理类根因）</a:t>
            </a:r>
            <a:endParaRPr lang="en-US" altLang="zh-CN" b="1">
              <a:solidFill>
                <a:srgbClr val="0601C0"/>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animBg="1"/>
      <p:bldP spid="4" grpId="0" bldLvl="0" animBg="1"/>
      <p:bldP spid="4" grpId="1" animBg="1"/>
      <p:bldP spid="6" grpId="0" bldLvl="0" animBg="1"/>
      <p:bldP spid="6" grpId="1" animBg="1"/>
      <p:bldP spid="7" grpId="0" bldLvl="0" animBg="1"/>
      <p:bldP spid="7"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4020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课堂实践</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4" name="文本框 3"/>
          <p:cNvSpPr txBox="1"/>
          <p:nvPr/>
        </p:nvSpPr>
        <p:spPr>
          <a:xfrm>
            <a:off x="521335" y="2961005"/>
            <a:ext cx="9961245" cy="521970"/>
          </a:xfrm>
          <a:prstGeom prst="rect">
            <a:avLst/>
          </a:prstGeom>
          <a:noFill/>
        </p:spPr>
        <p:txBody>
          <a:bodyPr wrap="none" rtlCol="0">
            <a:spAutoFit/>
          </a:bodyPr>
          <a:p>
            <a:pPr algn="l"/>
            <a:r>
              <a:rPr lang="zh-CN" altLang="en-US" sz="2800">
                <a:latin typeface="微软雅黑" panose="020B0503020204020204" pitchFamily="34" charset="-122"/>
                <a:ea typeface="微软雅黑" panose="020B0503020204020204" pitchFamily="34" charset="-122"/>
              </a:rPr>
              <a:t>实践一下制定预防措施</a:t>
            </a:r>
            <a:r>
              <a:rPr lang="zh-CN" altLang="en-US" sz="2800">
                <a:latin typeface="微软雅黑" panose="020B0503020204020204" pitchFamily="34" charset="-122"/>
                <a:ea typeface="微软雅黑" panose="020B0503020204020204" pitchFamily="34" charset="-122"/>
                <a:sym typeface="+mn-ea"/>
              </a:rPr>
              <a:t>（</a:t>
            </a:r>
            <a:r>
              <a:rPr lang="en-US" altLang="zh-CN" sz="2800">
                <a:latin typeface="微软雅黑" panose="020B0503020204020204" pitchFamily="34" charset="-122"/>
                <a:ea typeface="微软雅黑" panose="020B0503020204020204" pitchFamily="34" charset="-122"/>
                <a:sym typeface="+mn-ea"/>
              </a:rPr>
              <a:t>10</a:t>
            </a:r>
            <a:r>
              <a:rPr lang="zh-CN" altLang="en-US" sz="2800">
                <a:latin typeface="微软雅黑" panose="020B0503020204020204" pitchFamily="34" charset="-122"/>
                <a:ea typeface="微软雅黑" panose="020B0503020204020204" pitchFamily="34" charset="-122"/>
                <a:sym typeface="+mn-ea"/>
              </a:rPr>
              <a:t>分钟输出</a:t>
            </a:r>
            <a:r>
              <a:rPr lang="en-US" altLang="zh-CN" sz="2800">
                <a:latin typeface="微软雅黑" panose="020B0503020204020204" pitchFamily="34" charset="-122"/>
                <a:ea typeface="微软雅黑" panose="020B0503020204020204" pitchFamily="34" charset="-122"/>
                <a:sym typeface="+mn-ea"/>
              </a:rPr>
              <a:t>+</a:t>
            </a:r>
            <a:r>
              <a:rPr lang="zh-CN" altLang="en-US" sz="2800">
                <a:latin typeface="微软雅黑" panose="020B0503020204020204" pitchFamily="34" charset="-122"/>
                <a:ea typeface="微软雅黑" panose="020B0503020204020204" pitchFamily="34" charset="-122"/>
                <a:sym typeface="+mn-ea"/>
              </a:rPr>
              <a:t>每组</a:t>
            </a:r>
            <a:r>
              <a:rPr lang="en-US" altLang="zh-CN" sz="2800">
                <a:latin typeface="微软雅黑" panose="020B0503020204020204" pitchFamily="34" charset="-122"/>
                <a:ea typeface="微软雅黑" panose="020B0503020204020204" pitchFamily="34" charset="-122"/>
                <a:sym typeface="+mn-ea"/>
              </a:rPr>
              <a:t>3</a:t>
            </a:r>
            <a:r>
              <a:rPr lang="zh-CN" altLang="en-US" sz="2800">
                <a:latin typeface="微软雅黑" panose="020B0503020204020204" pitchFamily="34" charset="-122"/>
                <a:ea typeface="微软雅黑" panose="020B0503020204020204" pitchFamily="34" charset="-122"/>
                <a:sym typeface="+mn-ea"/>
              </a:rPr>
              <a:t>分钟分享）</a:t>
            </a:r>
            <a:r>
              <a:rPr lang="zh-CN" altLang="en-US" sz="2800">
                <a:latin typeface="微软雅黑" panose="020B0503020204020204" pitchFamily="34" charset="-122"/>
                <a:ea typeface="微软雅黑" panose="020B0503020204020204" pitchFamily="34" charset="-122"/>
              </a:rPr>
              <a:t>：</a:t>
            </a:r>
            <a:r>
              <a:rPr lang="zh-CN" altLang="en-US" sz="2800">
                <a:latin typeface="微软雅黑" panose="020B0503020204020204" pitchFamily="34" charset="-122"/>
                <a:ea typeface="微软雅黑" panose="020B0503020204020204" pitchFamily="34" charset="-122"/>
                <a:hlinkClick r:id="rId1" action="ppaction://hlinksldjump"/>
              </a:rPr>
              <a:t>案例</a:t>
            </a:r>
            <a:endParaRPr lang="zh-CN" altLang="en-US" sz="280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292608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根因分析的补充说明</a:t>
            </a:r>
            <a:endPar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33655" y="725805"/>
            <a:ext cx="11163300" cy="5505450"/>
          </a:xfrm>
          <a:prstGeom prst="rect">
            <a:avLst/>
          </a:prstGeom>
          <a:solidFill>
            <a:schemeClr val="bg2"/>
          </a:solidFill>
        </p:spPr>
        <p:txBody>
          <a:bodyPr wrap="square" rtlCol="0" anchor="t">
            <a:spAutoFit/>
          </a:bodyPr>
          <a:p>
            <a:pPr marL="285750" indent="-285750">
              <a:lnSpc>
                <a:spcPct val="220000"/>
              </a:lnSpc>
              <a:buFont typeface="Wingdings" panose="05000000000000000000" charset="0"/>
              <a:buChar char="p"/>
            </a:pPr>
            <a:r>
              <a:rPr lang="zh-CN" altLang="en-US" sz="1400" dirty="0">
                <a:latin typeface="微软雅黑" panose="020B0503020204020204" pitchFamily="34" charset="-122"/>
                <a:ea typeface="微软雅黑" panose="020B0503020204020204" pitchFamily="34" charset="-122"/>
                <a:sym typeface="+mn-ea"/>
              </a:rPr>
              <a:t>根因分析是希望找到彻底的解决方案，获取最大的改进效益，有很强的目的性，但是根因一定要是在自己的</a:t>
            </a:r>
            <a:r>
              <a:rPr lang="zh-CN" altLang="en-US" sz="1400" b="1" dirty="0">
                <a:solidFill>
                  <a:srgbClr val="1902FC"/>
                </a:solidFill>
                <a:latin typeface="微软雅黑" panose="020B0503020204020204" pitchFamily="34" charset="-122"/>
                <a:ea typeface="微软雅黑" panose="020B0503020204020204" pitchFamily="34" charset="-122"/>
                <a:sym typeface="+mn-ea"/>
              </a:rPr>
              <a:t>业务管理</a:t>
            </a:r>
            <a:r>
              <a:rPr lang="zh-CN" altLang="en-US" sz="1400" dirty="0">
                <a:latin typeface="微软雅黑" panose="020B0503020204020204" pitchFamily="34" charset="-122"/>
                <a:ea typeface="微软雅黑" panose="020B0503020204020204" pitchFamily="34" charset="-122"/>
                <a:sym typeface="+mn-ea"/>
              </a:rPr>
              <a:t>范围内，一定是自身组织可以控制和改进的，如果某个问题的根因是公司文化氛围不好，那就是不对的</a:t>
            </a:r>
            <a:endParaRPr lang="zh-CN" altLang="en-US" sz="1400" dirty="0">
              <a:latin typeface="微软雅黑" panose="020B0503020204020204" pitchFamily="34" charset="-122"/>
              <a:ea typeface="微软雅黑" panose="020B0503020204020204" pitchFamily="34" charset="-122"/>
              <a:sym typeface="+mn-ea"/>
            </a:endParaRPr>
          </a:p>
          <a:p>
            <a:pPr marL="285750" indent="-285750">
              <a:lnSpc>
                <a:spcPct val="220000"/>
              </a:lnSpc>
              <a:buFont typeface="Wingdings" panose="05000000000000000000" charset="0"/>
              <a:buChar char="p"/>
            </a:pPr>
            <a:r>
              <a:rPr lang="zh-CN" altLang="en-US" sz="1400" dirty="0">
                <a:latin typeface="微软雅黑" panose="020B0503020204020204" pitchFamily="34" charset="-122"/>
                <a:ea typeface="微软雅黑" panose="020B0503020204020204" pitchFamily="34" charset="-122"/>
                <a:sym typeface="+mn-ea"/>
              </a:rPr>
              <a:t>根因的探索象一个</a:t>
            </a:r>
            <a:r>
              <a:rPr lang="zh-CN" altLang="en-US" sz="1400" b="1" dirty="0">
                <a:solidFill>
                  <a:srgbClr val="0601C0"/>
                </a:solidFill>
                <a:latin typeface="微软雅黑" panose="020B0503020204020204" pitchFamily="34" charset="-122"/>
                <a:ea typeface="微软雅黑" panose="020B0503020204020204" pitchFamily="34" charset="-122"/>
                <a:sym typeface="+mn-ea"/>
              </a:rPr>
              <a:t>侦探故事</a:t>
            </a:r>
            <a:r>
              <a:rPr lang="zh-CN" altLang="en-US" sz="1400" dirty="0">
                <a:latin typeface="微软雅黑" panose="020B0503020204020204" pitchFamily="34" charset="-122"/>
                <a:ea typeface="微软雅黑" panose="020B0503020204020204" pitchFamily="34" charset="-122"/>
                <a:sym typeface="+mn-ea"/>
              </a:rPr>
              <a:t>，要脉络清晰，要细心，不要放过蛛丝马迹</a:t>
            </a:r>
            <a:endParaRPr lang="zh-CN" altLang="en-US" sz="1400" dirty="0">
              <a:latin typeface="微软雅黑" panose="020B0503020204020204" pitchFamily="34" charset="-122"/>
              <a:ea typeface="微软雅黑" panose="020B0503020204020204" pitchFamily="34" charset="-122"/>
              <a:sym typeface="+mn-ea"/>
            </a:endParaRPr>
          </a:p>
          <a:p>
            <a:pPr marL="285750" indent="-285750">
              <a:lnSpc>
                <a:spcPct val="220000"/>
              </a:lnSpc>
              <a:buFont typeface="Wingdings" panose="05000000000000000000" charset="0"/>
              <a:buChar char="p"/>
            </a:pPr>
            <a:r>
              <a:rPr lang="zh-CN" altLang="en-US" sz="1400" dirty="0">
                <a:latin typeface="微软雅黑" panose="020B0503020204020204" pitchFamily="34" charset="-122"/>
                <a:ea typeface="微软雅黑" panose="020B0503020204020204" pitchFamily="34" charset="-122"/>
                <a:sym typeface="+mn-ea"/>
              </a:rPr>
              <a:t>根因分析既是</a:t>
            </a:r>
            <a:r>
              <a:rPr lang="zh-CN" altLang="en-US" sz="1400" b="1" dirty="0">
                <a:solidFill>
                  <a:srgbClr val="0601C0"/>
                </a:solidFill>
                <a:latin typeface="微软雅黑" panose="020B0503020204020204" pitchFamily="34" charset="-122"/>
                <a:ea typeface="微软雅黑" panose="020B0503020204020204" pitchFamily="34" charset="-122"/>
                <a:sym typeface="+mn-ea"/>
              </a:rPr>
              <a:t>技术</a:t>
            </a:r>
            <a:r>
              <a:rPr lang="zh-CN" altLang="en-US" sz="1400" dirty="0">
                <a:latin typeface="微软雅黑" panose="020B0503020204020204" pitchFamily="34" charset="-122"/>
                <a:ea typeface="微软雅黑" panose="020B0503020204020204" pitchFamily="34" charset="-122"/>
                <a:sym typeface="+mn-ea"/>
              </a:rPr>
              <a:t>，也是</a:t>
            </a:r>
            <a:r>
              <a:rPr lang="zh-CN" altLang="en-US" sz="1400" b="1" dirty="0">
                <a:solidFill>
                  <a:srgbClr val="0601C0"/>
                </a:solidFill>
                <a:latin typeface="微软雅黑" panose="020B0503020204020204" pitchFamily="34" charset="-122"/>
                <a:ea typeface="微软雅黑" panose="020B0503020204020204" pitchFamily="34" charset="-122"/>
                <a:sym typeface="+mn-ea"/>
              </a:rPr>
              <a:t>艺术</a:t>
            </a:r>
            <a:r>
              <a:rPr lang="zh-CN" altLang="en-US" sz="1400" dirty="0">
                <a:latin typeface="微软雅黑" panose="020B0503020204020204" pitchFamily="34" charset="-122"/>
                <a:ea typeface="微软雅黑" panose="020B0503020204020204" pitchFamily="34" charset="-122"/>
                <a:sym typeface="+mn-ea"/>
              </a:rPr>
              <a:t>，要不断平衡</a:t>
            </a:r>
            <a:r>
              <a:rPr lang="zh-CN" altLang="en-US" sz="1400" b="1" dirty="0">
                <a:solidFill>
                  <a:srgbClr val="0601C0"/>
                </a:solidFill>
                <a:latin typeface="微软雅黑" panose="020B0503020204020204" pitchFamily="34" charset="-122"/>
                <a:ea typeface="微软雅黑" panose="020B0503020204020204" pitchFamily="34" charset="-122"/>
                <a:sym typeface="+mn-ea"/>
              </a:rPr>
              <a:t>抽象</a:t>
            </a:r>
            <a:r>
              <a:rPr lang="zh-CN" altLang="en-US" sz="1400" dirty="0">
                <a:latin typeface="微软雅黑" panose="020B0503020204020204" pitchFamily="34" charset="-122"/>
                <a:ea typeface="微软雅黑" panose="020B0503020204020204" pitchFamily="34" charset="-122"/>
                <a:sym typeface="+mn-ea"/>
              </a:rPr>
              <a:t>和</a:t>
            </a:r>
            <a:r>
              <a:rPr lang="zh-CN" altLang="en-US" sz="1400" b="1" dirty="0">
                <a:solidFill>
                  <a:srgbClr val="0601C0"/>
                </a:solidFill>
                <a:latin typeface="微软雅黑" panose="020B0503020204020204" pitchFamily="34" charset="-122"/>
                <a:ea typeface="微软雅黑" panose="020B0503020204020204" pitchFamily="34" charset="-122"/>
                <a:sym typeface="+mn-ea"/>
              </a:rPr>
              <a:t>细节</a:t>
            </a:r>
            <a:r>
              <a:rPr lang="zh-CN" altLang="en-US" sz="1400" dirty="0">
                <a:latin typeface="微软雅黑" panose="020B0503020204020204" pitchFamily="34" charset="-122"/>
                <a:ea typeface="微软雅黑" panose="020B0503020204020204" pitchFamily="34" charset="-122"/>
                <a:sym typeface="+mn-ea"/>
              </a:rPr>
              <a:t>考察的关系，最终一定要落实到</a:t>
            </a:r>
            <a:r>
              <a:rPr lang="zh-CN" altLang="en-US" sz="1400" b="1" dirty="0">
                <a:solidFill>
                  <a:srgbClr val="0601C0"/>
                </a:solidFill>
                <a:latin typeface="微软雅黑" panose="020B0503020204020204" pitchFamily="34" charset="-122"/>
                <a:ea typeface="微软雅黑" panose="020B0503020204020204" pitchFamily="34" charset="-122"/>
                <a:sym typeface="+mn-ea"/>
              </a:rPr>
              <a:t>具体</a:t>
            </a:r>
            <a:r>
              <a:rPr lang="zh-CN" altLang="en-US" sz="1400" dirty="0">
                <a:latin typeface="微软雅黑" panose="020B0503020204020204" pitchFamily="34" charset="-122"/>
                <a:ea typeface="微软雅黑" panose="020B0503020204020204" pitchFamily="34" charset="-122"/>
                <a:sym typeface="+mn-ea"/>
              </a:rPr>
              <a:t>的</a:t>
            </a:r>
            <a:r>
              <a:rPr lang="zh-CN" altLang="en-US" sz="1400" b="1" dirty="0">
                <a:solidFill>
                  <a:srgbClr val="0601C0"/>
                </a:solidFill>
                <a:latin typeface="微软雅黑" panose="020B0503020204020204" pitchFamily="34" charset="-122"/>
                <a:ea typeface="微软雅黑" panose="020B0503020204020204" pitchFamily="34" charset="-122"/>
                <a:sym typeface="+mn-ea"/>
              </a:rPr>
              <a:t>组织活动</a:t>
            </a:r>
            <a:r>
              <a:rPr lang="zh-CN" altLang="en-US" sz="1400" dirty="0">
                <a:latin typeface="微软雅黑" panose="020B0503020204020204" pitchFamily="34" charset="-122"/>
                <a:ea typeface="微软雅黑" panose="020B0503020204020204" pitchFamily="34" charset="-122"/>
                <a:sym typeface="+mn-ea"/>
              </a:rPr>
              <a:t>上</a:t>
            </a:r>
            <a:endParaRPr lang="zh-CN" altLang="en-US" sz="1400" dirty="0">
              <a:latin typeface="微软雅黑" panose="020B0503020204020204" pitchFamily="34" charset="-122"/>
              <a:ea typeface="微软雅黑" panose="020B0503020204020204" pitchFamily="34" charset="-122"/>
              <a:sym typeface="+mn-ea"/>
            </a:endParaRPr>
          </a:p>
          <a:p>
            <a:pPr marL="285750" indent="-285750">
              <a:lnSpc>
                <a:spcPct val="220000"/>
              </a:lnSpc>
              <a:buFont typeface="Wingdings" panose="05000000000000000000" charset="0"/>
              <a:buChar char="p"/>
            </a:pPr>
            <a:r>
              <a:rPr lang="zh-CN" altLang="en-US" sz="1400" dirty="0">
                <a:latin typeface="微软雅黑" panose="020B0503020204020204" pitchFamily="34" charset="-122"/>
                <a:ea typeface="微软雅黑" panose="020B0503020204020204" pitchFamily="34" charset="-122"/>
                <a:sym typeface="+mn-ea"/>
              </a:rPr>
              <a:t>分析者的关注点不同，对同一现象得出的根因也会不同。在实际工作中，我们最常遇到的是几种原因共同作用才能产生某种结果的情况，这些原因都有可能分析出自身的根本原因。比如因为某个产品缺陷引发用户大范围长时间的业务中断事故</a:t>
            </a:r>
            <a:endParaRPr lang="zh-CN" altLang="en-US" sz="1400" dirty="0">
              <a:latin typeface="微软雅黑" panose="020B0503020204020204" pitchFamily="34" charset="-122"/>
              <a:ea typeface="微软雅黑" panose="020B0503020204020204" pitchFamily="34" charset="-122"/>
              <a:sym typeface="+mn-ea"/>
            </a:endParaRPr>
          </a:p>
          <a:p>
            <a:pPr marL="742950" lvl="1" indent="-285750">
              <a:lnSpc>
                <a:spcPct val="220000"/>
              </a:lnSpc>
              <a:buFont typeface="Wingdings" panose="05000000000000000000" charset="0"/>
              <a:buChar char="Ø"/>
            </a:pPr>
            <a:r>
              <a:rPr lang="zh-CN" altLang="en-US" sz="1200" b="1" dirty="0">
                <a:solidFill>
                  <a:srgbClr val="0070C0"/>
                </a:solidFill>
                <a:latin typeface="微软雅黑" panose="020B0503020204020204" pitchFamily="34" charset="-122"/>
                <a:ea typeface="微软雅黑" panose="020B0503020204020204" pitchFamily="34" charset="-122"/>
                <a:sym typeface="+mn-ea"/>
              </a:rPr>
              <a:t>设计人员</a:t>
            </a:r>
            <a:r>
              <a:rPr lang="zh-CN" altLang="en-US" sz="1200" dirty="0">
                <a:latin typeface="微软雅黑" panose="020B0503020204020204" pitchFamily="34" charset="-122"/>
                <a:ea typeface="微软雅黑" panose="020B0503020204020204" pitchFamily="34" charset="-122"/>
                <a:sym typeface="+mn-ea"/>
              </a:rPr>
              <a:t>从系统设计方案方面去探求</a:t>
            </a:r>
            <a:r>
              <a:rPr lang="zh-CN" altLang="en-US" sz="1200" dirty="0">
                <a:solidFill>
                  <a:srgbClr val="0070C0"/>
                </a:solidFill>
                <a:latin typeface="微软雅黑" panose="020B0503020204020204" pitchFamily="34" charset="-122"/>
                <a:ea typeface="微软雅黑" panose="020B0503020204020204" pitchFamily="34" charset="-122"/>
                <a:sym typeface="+mn-ea"/>
              </a:rPr>
              <a:t>系统不可靠性设计</a:t>
            </a:r>
            <a:r>
              <a:rPr lang="zh-CN" altLang="en-US" sz="1200" dirty="0">
                <a:latin typeface="微软雅黑" panose="020B0503020204020204" pitchFamily="34" charset="-122"/>
                <a:ea typeface="微软雅黑" panose="020B0503020204020204" pitchFamily="34" charset="-122"/>
                <a:sym typeface="+mn-ea"/>
              </a:rPr>
              <a:t>的原因</a:t>
            </a:r>
            <a:endParaRPr lang="zh-CN" altLang="en-US" sz="1200" dirty="0">
              <a:latin typeface="微软雅黑" panose="020B0503020204020204" pitchFamily="34" charset="-122"/>
              <a:ea typeface="微软雅黑" panose="020B0503020204020204" pitchFamily="34" charset="-122"/>
              <a:sym typeface="+mn-ea"/>
            </a:endParaRPr>
          </a:p>
          <a:p>
            <a:pPr marL="742950" lvl="1" indent="-285750">
              <a:lnSpc>
                <a:spcPct val="220000"/>
              </a:lnSpc>
              <a:buFont typeface="Wingdings" panose="05000000000000000000" charset="0"/>
              <a:buChar char="Ø"/>
            </a:pPr>
            <a:r>
              <a:rPr lang="zh-CN" altLang="en-US" sz="1200" b="1" dirty="0">
                <a:solidFill>
                  <a:srgbClr val="0070C0"/>
                </a:solidFill>
                <a:latin typeface="微软雅黑" panose="020B0503020204020204" pitchFamily="34" charset="-122"/>
                <a:ea typeface="微软雅黑" panose="020B0503020204020204" pitchFamily="34" charset="-122"/>
                <a:sym typeface="+mn-ea"/>
              </a:rPr>
              <a:t>开发人员</a:t>
            </a:r>
            <a:r>
              <a:rPr lang="zh-CN" altLang="en-US" sz="1200" dirty="0">
                <a:latin typeface="微软雅黑" panose="020B0503020204020204" pitchFamily="34" charset="-122"/>
                <a:ea typeface="微软雅黑" panose="020B0503020204020204" pitchFamily="34" charset="-122"/>
                <a:sym typeface="+mn-ea"/>
              </a:rPr>
              <a:t>会在开发编码上探索</a:t>
            </a:r>
            <a:r>
              <a:rPr lang="zh-CN" altLang="en-US" sz="1200" dirty="0">
                <a:solidFill>
                  <a:srgbClr val="0070C0"/>
                </a:solidFill>
                <a:latin typeface="微软雅黑" panose="020B0503020204020204" pitchFamily="34" charset="-122"/>
                <a:ea typeface="微软雅黑" panose="020B0503020204020204" pitchFamily="34" charset="-122"/>
                <a:sym typeface="+mn-ea"/>
              </a:rPr>
              <a:t>代码实现不可靠</a:t>
            </a:r>
            <a:r>
              <a:rPr lang="zh-CN" altLang="en-US" sz="1200" dirty="0">
                <a:latin typeface="微软雅黑" panose="020B0503020204020204" pitchFamily="34" charset="-122"/>
                <a:ea typeface="微软雅黑" panose="020B0503020204020204" pitchFamily="34" charset="-122"/>
                <a:sym typeface="+mn-ea"/>
              </a:rPr>
              <a:t>的原因</a:t>
            </a:r>
            <a:endParaRPr lang="zh-CN" altLang="en-US" sz="1200" dirty="0">
              <a:latin typeface="微软雅黑" panose="020B0503020204020204" pitchFamily="34" charset="-122"/>
              <a:ea typeface="微软雅黑" panose="020B0503020204020204" pitchFamily="34" charset="-122"/>
              <a:sym typeface="+mn-ea"/>
            </a:endParaRPr>
          </a:p>
          <a:p>
            <a:pPr marL="742950" lvl="1" indent="-285750">
              <a:lnSpc>
                <a:spcPct val="220000"/>
              </a:lnSpc>
              <a:buFont typeface="Wingdings" panose="05000000000000000000" charset="0"/>
              <a:buChar char="Ø"/>
            </a:pPr>
            <a:r>
              <a:rPr lang="zh-CN" altLang="en-US" sz="1200" b="1" dirty="0">
                <a:solidFill>
                  <a:srgbClr val="0070C0"/>
                </a:solidFill>
                <a:latin typeface="微软雅黑" panose="020B0503020204020204" pitchFamily="34" charset="-122"/>
                <a:ea typeface="微软雅黑" panose="020B0503020204020204" pitchFamily="34" charset="-122"/>
                <a:sym typeface="+mn-ea"/>
              </a:rPr>
              <a:t>测试人员</a:t>
            </a:r>
            <a:r>
              <a:rPr lang="zh-CN" altLang="en-US" sz="1200" dirty="0">
                <a:latin typeface="微软雅黑" panose="020B0503020204020204" pitchFamily="34" charset="-122"/>
                <a:ea typeface="微软雅黑" panose="020B0503020204020204" pitchFamily="34" charset="-122"/>
                <a:sym typeface="+mn-ea"/>
              </a:rPr>
              <a:t>会去探究在测试过程中为什么发现不了的原因</a:t>
            </a:r>
            <a:endParaRPr lang="zh-CN" altLang="en-US" sz="1200" dirty="0">
              <a:latin typeface="微软雅黑" panose="020B0503020204020204" pitchFamily="34" charset="-122"/>
              <a:ea typeface="微软雅黑" panose="020B0503020204020204" pitchFamily="34" charset="-122"/>
              <a:sym typeface="+mn-ea"/>
            </a:endParaRPr>
          </a:p>
          <a:p>
            <a:pPr marL="742950" lvl="1" indent="-285750">
              <a:lnSpc>
                <a:spcPct val="220000"/>
              </a:lnSpc>
              <a:buFont typeface="Wingdings" panose="05000000000000000000" charset="0"/>
              <a:buChar char="Ø"/>
            </a:pPr>
            <a:r>
              <a:rPr lang="zh-CN" altLang="en-US" sz="1200" b="1" dirty="0">
                <a:solidFill>
                  <a:srgbClr val="0070C0"/>
                </a:solidFill>
                <a:latin typeface="微软雅黑" panose="020B0503020204020204" pitchFamily="34" charset="-122"/>
                <a:ea typeface="微软雅黑" panose="020B0503020204020204" pitchFamily="34" charset="-122"/>
                <a:sym typeface="+mn-ea"/>
              </a:rPr>
              <a:t>维护人员</a:t>
            </a:r>
            <a:r>
              <a:rPr lang="zh-CN" altLang="en-US" sz="1200" dirty="0">
                <a:latin typeface="微软雅黑" panose="020B0503020204020204" pitchFamily="34" charset="-122"/>
                <a:ea typeface="微软雅黑" panose="020B0503020204020204" pitchFamily="34" charset="-122"/>
                <a:sym typeface="+mn-ea"/>
              </a:rPr>
              <a:t>会从运维技术角度探讨为什么预防性维护措施没有发挥作用的原因</a:t>
            </a:r>
            <a:endParaRPr lang="en-US" altLang="zh-CN" sz="1200" dirty="0">
              <a:latin typeface="微软雅黑" panose="020B0503020204020204" pitchFamily="34" charset="-122"/>
              <a:ea typeface="微软雅黑" panose="020B0503020204020204" pitchFamily="34" charset="-122"/>
            </a:endParaRPr>
          </a:p>
          <a:p>
            <a:pPr marL="285750" indent="-285750">
              <a:lnSpc>
                <a:spcPct val="220000"/>
              </a:lnSpc>
              <a:buFont typeface="Wingdings" panose="05000000000000000000" charset="0"/>
              <a:buChar char="p"/>
            </a:pPr>
            <a:r>
              <a:rPr lang="zh-CN" altLang="en-US" sz="1400" dirty="0">
                <a:latin typeface="微软雅黑" panose="020B0503020204020204" pitchFamily="34" charset="-122"/>
                <a:ea typeface="微软雅黑" panose="020B0503020204020204" pitchFamily="34" charset="-122"/>
                <a:sym typeface="+mn-ea"/>
              </a:rPr>
              <a:t>原因是</a:t>
            </a:r>
            <a:r>
              <a:rPr lang="zh-CN" altLang="en-US" sz="1400" b="1" dirty="0">
                <a:solidFill>
                  <a:srgbClr val="0601C0"/>
                </a:solidFill>
                <a:latin typeface="微软雅黑" panose="020B0503020204020204" pitchFamily="34" charset="-122"/>
                <a:ea typeface="微软雅黑" panose="020B0503020204020204" pitchFamily="34" charset="-122"/>
                <a:sym typeface="+mn-ea"/>
              </a:rPr>
              <a:t>多层级</a:t>
            </a:r>
            <a:r>
              <a:rPr lang="zh-CN" altLang="en-US" sz="1400" dirty="0">
                <a:latin typeface="微软雅黑" panose="020B0503020204020204" pitchFamily="34" charset="-122"/>
                <a:ea typeface="微软雅黑" panose="020B0503020204020204" pitchFamily="34" charset="-122"/>
                <a:sym typeface="+mn-ea"/>
              </a:rPr>
              <a:t>的，原因所处层级越深，解决的难度越大，所花费时间越长，最后效益就越大。所以根因分析层级也要适可而止，比如分析到技术标准的缺失，就不要在追问为什么缺失了（因为建立了技术标准已经可以避免问题重犯了）</a:t>
            </a:r>
            <a:endParaRPr lang="zh-CN" altLang="en-US"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201168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改进措施实施</a:t>
            </a:r>
            <a:endPar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33020" y="585470"/>
            <a:ext cx="11316335" cy="4944110"/>
          </a:xfrm>
          <a:prstGeom prst="rect">
            <a:avLst/>
          </a:prstGeom>
          <a:noFill/>
        </p:spPr>
        <p:txBody>
          <a:bodyPr wrap="square" rtlCol="0" anchor="t">
            <a:spAutoFit/>
          </a:bodyPr>
          <a:p>
            <a:pPr>
              <a:lnSpc>
                <a:spcPct val="170000"/>
              </a:lnSpc>
              <a:buFont typeface="Wingdings" panose="05000000000000000000" charset="0"/>
            </a:pPr>
            <a:r>
              <a:rPr lang="zh-CN" altLang="en-US" sz="2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基本指导思想：</a:t>
            </a:r>
            <a:r>
              <a:rPr lang="zh-CN" altLang="en-US" sz="20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工具化、平台化、自动化</a:t>
            </a:r>
            <a:endParaRPr lang="zh-CN" altLang="en-US" sz="20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220000"/>
              </a:lnSpc>
              <a:buFont typeface="Wingdings" panose="05000000000000000000" charset="0"/>
              <a:buChar char="p"/>
            </a:pPr>
            <a:r>
              <a:rPr lang="en-US" altLang="zh-CN"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6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工具化</a:t>
            </a: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：技术方面的改进尽量采用工具去实现，能用工具实现的就不要人去操作，这样可以大大</a:t>
            </a:r>
            <a:r>
              <a:rPr lang="zh-CN" altLang="en-US" sz="16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降低出错</a:t>
            </a:r>
            <a:r>
              <a:rPr lang="en-US" altLang="zh-CN" sz="16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6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人为失误）的概率</a:t>
            </a: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。比如复制代码靠人的话容易出错，但是使用工具复制出错概率就会大大降低，再比如通过工具修改网口顺序比直接登陆主机修改网口顺序，出错的概率会大大降低</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220000"/>
              </a:lnSpc>
              <a:buFont typeface="Wingdings" panose="05000000000000000000" charset="0"/>
              <a:buChar char="p"/>
            </a:pPr>
            <a:r>
              <a:rPr lang="zh-CN" altLang="en-US" sz="16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 平台化</a:t>
            </a: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：技术方面的改进尽量落实到</a:t>
            </a:r>
            <a:r>
              <a:rPr lang="zh-CN" altLang="en-US" sz="16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平台（中台、组件）</a:t>
            </a: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，通过建立技术框架</a:t>
            </a:r>
            <a:r>
              <a:rPr lang="en-US" altLang="zh-CN"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底座可以实现</a:t>
            </a:r>
            <a:r>
              <a:rPr lang="zh-CN" altLang="en-US" sz="16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事半功倍，以点带面</a:t>
            </a: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的作用，例如建立资源上限控制、资源隔离的公共机制，建立硬件故障管理的公共机制，建立文件系统只读故障检测与恢复的公共机制等等，再如例子中软件狗机制不合理，就可以建立一种公共的软件狗与被管理进程之间的注册与反注册机制</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220000"/>
              </a:lnSpc>
              <a:buFont typeface="Wingdings" panose="05000000000000000000" charset="0"/>
              <a:buChar char="p"/>
            </a:pPr>
            <a:r>
              <a:rPr lang="zh-CN" altLang="en-US" sz="16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自动化</a:t>
            </a: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：主要针对管理措施</a:t>
            </a: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比如各种管理制度、管理</a:t>
            </a:r>
            <a:r>
              <a:rPr lang="en-US" altLang="zh-CN"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CheckList</a:t>
            </a: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，管理流程，模板指导书、监控管理等的落地</a:t>
            </a: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，尽量落入到</a:t>
            </a:r>
            <a:r>
              <a:rPr lang="en-US" altLang="zh-CN" sz="16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IT</a:t>
            </a:r>
            <a:r>
              <a:rPr lang="zh-CN" altLang="en-US" sz="16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平台</a:t>
            </a: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实现</a:t>
            </a:r>
            <a:r>
              <a:rPr lang="zh-CN" altLang="en-US" sz="16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自动化流转和自动传递，</a:t>
            </a:r>
            <a:r>
              <a:rPr lang="zh-CN" altLang="en-US"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这样可以保证管理措施能够落实到位（有效避免人的主观性）</a:t>
            </a:r>
            <a:endParaRPr lang="zh-CN" altLang="en-US"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201168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改进效果评估</a:t>
            </a:r>
            <a:endPar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33020" y="585470"/>
            <a:ext cx="11316335" cy="3227705"/>
          </a:xfrm>
          <a:prstGeom prst="rect">
            <a:avLst/>
          </a:prstGeom>
          <a:noFill/>
        </p:spPr>
        <p:txBody>
          <a:bodyPr wrap="square" rtlCol="0" anchor="t">
            <a:spAutoFit/>
          </a:bodyPr>
          <a:p>
            <a:pPr>
              <a:lnSpc>
                <a:spcPct val="170000"/>
              </a:lnSpc>
              <a:buFont typeface="Wingdings" panose="05000000000000000000" charset="0"/>
            </a:pPr>
            <a:r>
              <a:rPr lang="zh-CN" sz="2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来自于实际落地结果的评估：分为两个层面</a:t>
            </a:r>
            <a:endParaRPr lang="zh-CN" sz="2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8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8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）客户层面</a:t>
            </a:r>
            <a:r>
              <a:rPr lang="zh-CN" altLang="en-US" sz="1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：同类的问题</a:t>
            </a:r>
            <a:r>
              <a:rPr lang="zh-CN" altLang="en-US" sz="18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没有再次发生</a:t>
            </a:r>
            <a:r>
              <a:rPr lang="zh-CN" altLang="en-US" sz="1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。需要通过客户质量运营进行统计分析</a:t>
            </a:r>
            <a:endParaRPr lang="zh-CN" altLang="en-US" sz="1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8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8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）组织层面：</a:t>
            </a:r>
            <a:endParaRPr lang="zh-CN" sz="18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42950" lvl="1" indent="-285750">
              <a:lnSpc>
                <a:spcPct val="170000"/>
              </a:lnSpc>
              <a:buFont typeface="Wingdings" panose="05000000000000000000" charset="0"/>
              <a:buChar char="n"/>
            </a:pPr>
            <a:r>
              <a:rPr lang="en-US" altLang="zh-CN"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所有的技术手段例如技术标准、规范、</a:t>
            </a:r>
            <a:r>
              <a:rPr lang="en-US" altLang="zh-CN"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DFX</a:t>
            </a:r>
            <a:r>
              <a:rPr lang="zh-CN" altLang="en-US"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基线、技术方案等都已经落实到了新的版本的开发与测试过程中。通过落地载体（设计文档、产品代码、测试用例等等）进行呈现</a:t>
            </a:r>
            <a:endParaRPr lang="zh-CN" altLang="en-US"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42950" lvl="1" indent="-285750">
              <a:lnSpc>
                <a:spcPct val="170000"/>
              </a:lnSpc>
              <a:buFont typeface="Wingdings" panose="05000000000000000000" charset="0"/>
              <a:buChar char="n"/>
            </a:pPr>
            <a:r>
              <a:rPr lang="en-US" altLang="zh-CN"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所有的管理手段例如流程、制度、指导书、模板、管理</a:t>
            </a:r>
            <a:r>
              <a:rPr lang="en-US" altLang="zh-CN"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CheckList</a:t>
            </a:r>
            <a:r>
              <a:rPr lang="zh-CN" altLang="en-US"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都已经落实到团队的日常运作以及新的版本的开发的与测试过程中。通过落地载体（设计文档、测试用例、评审、会议纪要等等）进行呈现</a:t>
            </a:r>
            <a:endParaRPr lang="zh-CN" altLang="en-US" sz="16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标题 1"/>
          <p:cNvSpPr/>
          <p:nvPr/>
        </p:nvSpPr>
        <p:spPr>
          <a:xfrm>
            <a:off x="9210675" y="5988050"/>
            <a:ext cx="1954213" cy="285750"/>
          </a:xfrm>
          <a:prstGeom prst="rect">
            <a:avLst/>
          </a:prstGeom>
          <a:noFill/>
          <a:ln w="9525">
            <a:noFill/>
          </a:ln>
        </p:spPr>
        <p:txBody>
          <a:bodyPr anchor="ctr" anchorCtr="0"/>
          <a:p>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146" name="文本框 6"/>
          <p:cNvSpPr/>
          <p:nvPr/>
        </p:nvSpPr>
        <p:spPr>
          <a:xfrm>
            <a:off x="9145588" y="6130925"/>
            <a:ext cx="2300287" cy="261938"/>
          </a:xfrm>
          <a:prstGeom prst="rect">
            <a:avLst/>
          </a:prstGeom>
          <a:noFill/>
          <a:ln w="9525">
            <a:noFill/>
          </a:ln>
        </p:spPr>
        <p:txBody>
          <a:bodyPr wrap="none" anchor="t" anchorCtr="0">
            <a:spAutoFit/>
          </a:bodyPr>
          <a:p>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a typeface="宋体" panose="02010600030101010101" pitchFamily="2" charset="-122"/>
            </a:endParaRPr>
          </a:p>
        </p:txBody>
      </p:sp>
      <p:pic>
        <p:nvPicPr>
          <p:cNvPr id="6147"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6148"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6149" name="文本框 9"/>
          <p:cNvSpPr/>
          <p:nvPr/>
        </p:nvSpPr>
        <p:spPr>
          <a:xfrm>
            <a:off x="8556625" y="5957888"/>
            <a:ext cx="2163763" cy="250825"/>
          </a:xfrm>
          <a:prstGeom prst="rect">
            <a:avLst/>
          </a:prstGeom>
          <a:noFill/>
          <a:ln w="9525">
            <a:noFill/>
          </a:ln>
        </p:spPr>
        <p:txBody>
          <a:bodyPr wrap="none" anchor="t" anchorCtr="0">
            <a:spAutoFit/>
          </a:bodyPr>
          <a:p>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a typeface="宋体" panose="02010600030101010101" pitchFamily="2" charset="-122"/>
            </a:endParaRPr>
          </a:p>
        </p:txBody>
      </p:sp>
      <p:pic>
        <p:nvPicPr>
          <p:cNvPr id="6150"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6151" name="TextBox 23"/>
          <p:cNvSpPr/>
          <p:nvPr/>
        </p:nvSpPr>
        <p:spPr>
          <a:xfrm>
            <a:off x="5483225" y="2625725"/>
            <a:ext cx="2651125" cy="681038"/>
          </a:xfrm>
          <a:prstGeom prst="rect">
            <a:avLst/>
          </a:prstGeom>
          <a:noFill/>
          <a:ln w="9525">
            <a:noFill/>
          </a:ln>
        </p:spPr>
        <p:txBody>
          <a:bodyPr wrap="none" lIns="64802" tIns="32401" rIns="64802" bIns="32401" anchor="t" anchorCtr="0">
            <a:spAutoFit/>
          </a:bodyPr>
          <a:p>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1 </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基本概念</a:t>
            </a:r>
            <a:endParaRPr lang="zh-CN" altLang="en-US" dirty="0">
              <a:latin typeface="Arial" panose="020B0604020202020204" pitchFamily="34" charset="0"/>
              <a:ea typeface="宋体" panose="02010600030101010101" pitchFamily="2" charset="-122"/>
            </a:endParaRPr>
          </a:p>
        </p:txBody>
      </p:sp>
      <p:sp>
        <p:nvSpPr>
          <p:cNvPr id="6152" name="直线连接符 6"/>
          <p:cNvSpPr/>
          <p:nvPr/>
        </p:nvSpPr>
        <p:spPr>
          <a:xfrm flipV="1">
            <a:off x="5686425" y="3395663"/>
            <a:ext cx="4886325" cy="1587"/>
          </a:xfrm>
          <a:prstGeom prst="line">
            <a:avLst/>
          </a:prstGeom>
          <a:ln w="19050" cap="flat" cmpd="sng">
            <a:solidFill>
              <a:srgbClr val="7F7F7F"/>
            </a:solidFill>
            <a:prstDash val="solid"/>
            <a:round/>
            <a:headEnd type="none" w="med" len="med"/>
            <a:tailEnd type="none" w="med" len="med"/>
          </a:ln>
        </p:spPr>
      </p:sp>
      <p:grpSp>
        <p:nvGrpSpPr>
          <p:cNvPr id="6153" name="Group 10"/>
          <p:cNvGrpSpPr>
            <a:grpSpLocks noChangeAspect="1"/>
          </p:cNvGrpSpPr>
          <p:nvPr/>
        </p:nvGrpSpPr>
        <p:grpSpPr>
          <a:xfrm>
            <a:off x="8520113" y="3613150"/>
            <a:ext cx="2052637" cy="406400"/>
            <a:chOff x="0" y="0"/>
            <a:chExt cx="2172097" cy="430362"/>
          </a:xfrm>
        </p:grpSpPr>
        <p:pic>
          <p:nvPicPr>
            <p:cNvPr id="6154" name="图片 6"/>
            <p:cNvPicPr>
              <a:picLocks noChangeAspect="1"/>
            </p:cNvPicPr>
            <p:nvPr/>
          </p:nvPicPr>
          <p:blipFill>
            <a:blip r:embed="rId4">
              <a:lum bright="-39999" contrast="-39999"/>
            </a:blip>
            <a:stretch>
              <a:fillRect/>
            </a:stretch>
          </p:blipFill>
          <p:spPr>
            <a:xfrm>
              <a:off x="0" y="0"/>
              <a:ext cx="430363" cy="430362"/>
            </a:xfrm>
            <a:prstGeom prst="rect">
              <a:avLst/>
            </a:prstGeom>
            <a:noFill/>
            <a:ln w="9525">
              <a:noFill/>
            </a:ln>
          </p:spPr>
        </p:pic>
        <p:pic>
          <p:nvPicPr>
            <p:cNvPr id="6155" name="图片 7"/>
            <p:cNvPicPr>
              <a:picLocks noChangeAspect="1"/>
            </p:cNvPicPr>
            <p:nvPr/>
          </p:nvPicPr>
          <p:blipFill>
            <a:blip r:embed="rId5">
              <a:lum bright="-39999" contrast="-39999"/>
            </a:blip>
            <a:stretch>
              <a:fillRect/>
            </a:stretch>
          </p:blipFill>
          <p:spPr>
            <a:xfrm>
              <a:off x="580578" y="0"/>
              <a:ext cx="430363" cy="430362"/>
            </a:xfrm>
            <a:prstGeom prst="rect">
              <a:avLst/>
            </a:prstGeom>
            <a:noFill/>
            <a:ln w="9525">
              <a:noFill/>
            </a:ln>
          </p:spPr>
        </p:pic>
        <p:pic>
          <p:nvPicPr>
            <p:cNvPr id="6156" name="图片 8"/>
            <p:cNvPicPr>
              <a:picLocks noChangeAspect="1"/>
            </p:cNvPicPr>
            <p:nvPr/>
          </p:nvPicPr>
          <p:blipFill>
            <a:blip r:embed="rId6">
              <a:lum bright="-39999" contrast="-39999"/>
            </a:blip>
            <a:stretch>
              <a:fillRect/>
            </a:stretch>
          </p:blipFill>
          <p:spPr>
            <a:xfrm>
              <a:off x="1161156" y="0"/>
              <a:ext cx="430363" cy="430362"/>
            </a:xfrm>
            <a:prstGeom prst="rect">
              <a:avLst/>
            </a:prstGeom>
            <a:noFill/>
            <a:ln w="9525">
              <a:noFill/>
            </a:ln>
          </p:spPr>
        </p:pic>
        <p:pic>
          <p:nvPicPr>
            <p:cNvPr id="6157" name="图片 9"/>
            <p:cNvPicPr>
              <a:picLocks noChangeAspect="1"/>
            </p:cNvPicPr>
            <p:nvPr/>
          </p:nvPicPr>
          <p:blipFill>
            <a:blip r:embed="rId7">
              <a:lum bright="-39999" contrast="-39999"/>
            </a:blip>
            <a:stretch>
              <a:fillRect/>
            </a:stretch>
          </p:blipFill>
          <p:spPr>
            <a:xfrm>
              <a:off x="1741734" y="0"/>
              <a:ext cx="430363" cy="430362"/>
            </a:xfrm>
            <a:prstGeom prst="rect">
              <a:avLst/>
            </a:prstGeom>
            <a:noFill/>
            <a:ln w="9525">
              <a:noFill/>
            </a:ln>
          </p:spPr>
        </p:pic>
      </p:grpSp>
      <p:pic>
        <p:nvPicPr>
          <p:cNvPr id="6158" name="图片 10"/>
          <p:cNvPicPr>
            <a:picLocks noChangeAspect="1"/>
          </p:cNvPicPr>
          <p:nvPr/>
        </p:nvPicPr>
        <p:blipFill>
          <a:blip r:embed="rId8"/>
          <a:stretch>
            <a:fillRect/>
          </a:stretch>
        </p:blipFill>
        <p:spPr>
          <a:xfrm>
            <a:off x="8866188" y="508000"/>
            <a:ext cx="1706562" cy="590550"/>
          </a:xfrm>
          <a:prstGeom prst="rect">
            <a:avLst/>
          </a:prstGeom>
          <a:noFill/>
          <a:ln w="9525">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3" name="标题 1"/>
          <p:cNvSpPr/>
          <p:nvPr/>
        </p:nvSpPr>
        <p:spPr>
          <a:xfrm>
            <a:off x="9210675" y="5988050"/>
            <a:ext cx="1954213" cy="285750"/>
          </a:xfrm>
          <a:prstGeom prst="rect">
            <a:avLst/>
          </a:prstGeom>
          <a:noFill/>
          <a:ln w="9525">
            <a:noFill/>
          </a:ln>
        </p:spPr>
        <p:txBody>
          <a:bodyPr anchor="ctr" anchorCtr="0"/>
          <a:p>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3314" name="文本框 6"/>
          <p:cNvSpPr/>
          <p:nvPr/>
        </p:nvSpPr>
        <p:spPr>
          <a:xfrm>
            <a:off x="9145588" y="6130925"/>
            <a:ext cx="2300287" cy="261938"/>
          </a:xfrm>
          <a:prstGeom prst="rect">
            <a:avLst/>
          </a:prstGeom>
          <a:noFill/>
          <a:ln w="9525">
            <a:noFill/>
          </a:ln>
        </p:spPr>
        <p:txBody>
          <a:bodyPr wrap="none" anchor="t" anchorCtr="0">
            <a:spAutoFit/>
          </a:bodyPr>
          <a:p>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a typeface="宋体" panose="02010600030101010101" pitchFamily="2" charset="-122"/>
            </a:endParaRPr>
          </a:p>
        </p:txBody>
      </p:sp>
      <p:pic>
        <p:nvPicPr>
          <p:cNvPr id="13315"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13316"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13317" name="文本框 9"/>
          <p:cNvSpPr/>
          <p:nvPr/>
        </p:nvSpPr>
        <p:spPr>
          <a:xfrm>
            <a:off x="8556625" y="5957888"/>
            <a:ext cx="2163763" cy="250825"/>
          </a:xfrm>
          <a:prstGeom prst="rect">
            <a:avLst/>
          </a:prstGeom>
          <a:noFill/>
          <a:ln w="9525">
            <a:noFill/>
          </a:ln>
        </p:spPr>
        <p:txBody>
          <a:bodyPr wrap="none" anchor="t" anchorCtr="0">
            <a:spAutoFit/>
          </a:bodyPr>
          <a:p>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a typeface="宋体" panose="02010600030101010101" pitchFamily="2" charset="-122"/>
            </a:endParaRPr>
          </a:p>
        </p:txBody>
      </p:sp>
      <p:pic>
        <p:nvPicPr>
          <p:cNvPr id="13318"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13319" name="TextBox 23"/>
          <p:cNvSpPr/>
          <p:nvPr/>
        </p:nvSpPr>
        <p:spPr>
          <a:xfrm>
            <a:off x="5483225" y="2625725"/>
            <a:ext cx="2625725" cy="680085"/>
          </a:xfrm>
          <a:prstGeom prst="rect">
            <a:avLst/>
          </a:prstGeom>
          <a:noFill/>
          <a:ln w="9525">
            <a:noFill/>
          </a:ln>
        </p:spPr>
        <p:txBody>
          <a:bodyPr wrap="none" lIns="64802" tIns="32401" rIns="64802" bIns="32401" anchor="t" anchorCtr="0">
            <a:spAutoFit/>
          </a:bodyPr>
          <a:p>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3 </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实践案例</a:t>
            </a:r>
            <a:endParaRPr lang="zh-CN" altLang="en-US" sz="4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320" name="直线连接符 6"/>
          <p:cNvSpPr/>
          <p:nvPr/>
        </p:nvSpPr>
        <p:spPr>
          <a:xfrm flipV="1">
            <a:off x="5686425" y="3395663"/>
            <a:ext cx="4886325" cy="1587"/>
          </a:xfrm>
          <a:prstGeom prst="line">
            <a:avLst/>
          </a:prstGeom>
          <a:ln w="19050" cap="flat" cmpd="sng">
            <a:solidFill>
              <a:srgbClr val="7F7F7F"/>
            </a:solidFill>
            <a:prstDash val="solid"/>
            <a:round/>
            <a:headEnd type="none" w="med" len="med"/>
            <a:tailEnd type="none" w="med" len="med"/>
          </a:ln>
        </p:spPr>
      </p:sp>
      <p:grpSp>
        <p:nvGrpSpPr>
          <p:cNvPr id="13321" name="Group 10"/>
          <p:cNvGrpSpPr>
            <a:grpSpLocks noChangeAspect="1"/>
          </p:cNvGrpSpPr>
          <p:nvPr/>
        </p:nvGrpSpPr>
        <p:grpSpPr>
          <a:xfrm>
            <a:off x="8520113" y="3613150"/>
            <a:ext cx="2052637" cy="406400"/>
            <a:chOff x="0" y="0"/>
            <a:chExt cx="2172097" cy="430362"/>
          </a:xfrm>
        </p:grpSpPr>
        <p:pic>
          <p:nvPicPr>
            <p:cNvPr id="13322" name="图片 6"/>
            <p:cNvPicPr>
              <a:picLocks noChangeAspect="1"/>
            </p:cNvPicPr>
            <p:nvPr/>
          </p:nvPicPr>
          <p:blipFill>
            <a:blip r:embed="rId4">
              <a:lum bright="-39996" contrast="-39999"/>
            </a:blip>
            <a:stretch>
              <a:fillRect/>
            </a:stretch>
          </p:blipFill>
          <p:spPr>
            <a:xfrm>
              <a:off x="0" y="0"/>
              <a:ext cx="430363" cy="430362"/>
            </a:xfrm>
            <a:prstGeom prst="rect">
              <a:avLst/>
            </a:prstGeom>
            <a:noFill/>
            <a:ln w="9525">
              <a:noFill/>
            </a:ln>
          </p:spPr>
        </p:pic>
        <p:pic>
          <p:nvPicPr>
            <p:cNvPr id="13323" name="图片 7"/>
            <p:cNvPicPr>
              <a:picLocks noChangeAspect="1"/>
            </p:cNvPicPr>
            <p:nvPr/>
          </p:nvPicPr>
          <p:blipFill>
            <a:blip r:embed="rId5">
              <a:lum bright="-39996" contrast="-39999"/>
            </a:blip>
            <a:stretch>
              <a:fillRect/>
            </a:stretch>
          </p:blipFill>
          <p:spPr>
            <a:xfrm>
              <a:off x="580578" y="0"/>
              <a:ext cx="430363" cy="430362"/>
            </a:xfrm>
            <a:prstGeom prst="rect">
              <a:avLst/>
            </a:prstGeom>
            <a:noFill/>
            <a:ln w="9525">
              <a:noFill/>
            </a:ln>
          </p:spPr>
        </p:pic>
        <p:pic>
          <p:nvPicPr>
            <p:cNvPr id="13324" name="图片 8"/>
            <p:cNvPicPr>
              <a:picLocks noChangeAspect="1"/>
            </p:cNvPicPr>
            <p:nvPr/>
          </p:nvPicPr>
          <p:blipFill>
            <a:blip r:embed="rId6">
              <a:lum bright="-39996" contrast="-39999"/>
            </a:blip>
            <a:stretch>
              <a:fillRect/>
            </a:stretch>
          </p:blipFill>
          <p:spPr>
            <a:xfrm>
              <a:off x="1161156" y="0"/>
              <a:ext cx="430363" cy="430362"/>
            </a:xfrm>
            <a:prstGeom prst="rect">
              <a:avLst/>
            </a:prstGeom>
            <a:noFill/>
            <a:ln w="9525">
              <a:noFill/>
            </a:ln>
          </p:spPr>
        </p:pic>
        <p:pic>
          <p:nvPicPr>
            <p:cNvPr id="13325" name="图片 9"/>
            <p:cNvPicPr>
              <a:picLocks noChangeAspect="1"/>
            </p:cNvPicPr>
            <p:nvPr/>
          </p:nvPicPr>
          <p:blipFill>
            <a:blip r:embed="rId7">
              <a:lum bright="-39996" contrast="-39999"/>
            </a:blip>
            <a:stretch>
              <a:fillRect/>
            </a:stretch>
          </p:blipFill>
          <p:spPr>
            <a:xfrm>
              <a:off x="1741734" y="0"/>
              <a:ext cx="430363" cy="430362"/>
            </a:xfrm>
            <a:prstGeom prst="rect">
              <a:avLst/>
            </a:prstGeom>
            <a:noFill/>
            <a:ln w="9525">
              <a:noFill/>
            </a:ln>
          </p:spPr>
        </p:pic>
      </p:grpSp>
      <p:pic>
        <p:nvPicPr>
          <p:cNvPr id="13326" name="图片 10"/>
          <p:cNvPicPr>
            <a:picLocks noChangeAspect="1"/>
          </p:cNvPicPr>
          <p:nvPr/>
        </p:nvPicPr>
        <p:blipFill>
          <a:blip r:embed="rId8"/>
          <a:stretch>
            <a:fillRect/>
          </a:stretch>
        </p:blipFill>
        <p:spPr>
          <a:xfrm>
            <a:off x="8866188" y="508000"/>
            <a:ext cx="1706562" cy="590550"/>
          </a:xfrm>
          <a:prstGeom prst="rect">
            <a:avLst/>
          </a:prstGeom>
          <a:noFill/>
          <a:ln w="9525">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40208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随堂实践</a:t>
            </a:r>
            <a:endPar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4" name="文本框 3"/>
          <p:cNvSpPr txBox="1"/>
          <p:nvPr/>
        </p:nvSpPr>
        <p:spPr>
          <a:xfrm>
            <a:off x="382270" y="5055870"/>
            <a:ext cx="1402080" cy="337185"/>
          </a:xfrm>
          <a:prstGeom prst="rect">
            <a:avLst/>
          </a:prstGeom>
          <a:noFill/>
        </p:spPr>
        <p:txBody>
          <a:bodyPr wrap="none" rtlCol="0">
            <a:spAutoFit/>
          </a:bodyPr>
          <a:p>
            <a:r>
              <a:rPr lang="zh-CN" altLang="en-US" sz="1600">
                <a:latin typeface="微软雅黑" panose="020B0503020204020204" pitchFamily="34" charset="-122"/>
                <a:ea typeface="微软雅黑" panose="020B0503020204020204" pitchFamily="34" charset="-122"/>
                <a:hlinkClick r:id="rId1" action="ppaction://hlinksldjump"/>
              </a:rPr>
              <a:t>返回过程还原</a:t>
            </a:r>
            <a:endParaRPr lang="zh-CN" altLang="en-US" sz="1600">
              <a:latin typeface="微软雅黑" panose="020B0503020204020204" pitchFamily="34" charset="-122"/>
              <a:ea typeface="微软雅黑" panose="020B0503020204020204" pitchFamily="34" charset="-122"/>
            </a:endParaRPr>
          </a:p>
        </p:txBody>
      </p:sp>
      <p:sp>
        <p:nvSpPr>
          <p:cNvPr id="5" name="文本框 4"/>
          <p:cNvSpPr txBox="1"/>
          <p:nvPr/>
        </p:nvSpPr>
        <p:spPr>
          <a:xfrm>
            <a:off x="3100705" y="5055870"/>
            <a:ext cx="1808480" cy="337185"/>
          </a:xfrm>
          <a:prstGeom prst="rect">
            <a:avLst/>
          </a:prstGeom>
          <a:noFill/>
        </p:spPr>
        <p:txBody>
          <a:bodyPr wrap="none" rtlCol="0">
            <a:spAutoFit/>
          </a:bodyPr>
          <a:p>
            <a:r>
              <a:rPr lang="zh-CN" altLang="en-US" sz="1600">
                <a:latin typeface="微软雅黑" panose="020B0503020204020204" pitchFamily="34" charset="-122"/>
                <a:ea typeface="微软雅黑" panose="020B0503020204020204" pitchFamily="34" charset="-122"/>
                <a:hlinkClick r:id="rId2" action="ppaction://hlinksldjump"/>
              </a:rPr>
              <a:t>返回控制点引入点</a:t>
            </a:r>
            <a:endParaRPr lang="zh-CN" altLang="en-US" sz="1600">
              <a:latin typeface="微软雅黑" panose="020B0503020204020204" pitchFamily="34" charset="-122"/>
              <a:ea typeface="微软雅黑" panose="020B0503020204020204" pitchFamily="34" charset="-122"/>
            </a:endParaRPr>
          </a:p>
        </p:txBody>
      </p:sp>
      <p:sp>
        <p:nvSpPr>
          <p:cNvPr id="6" name="文本框 5"/>
          <p:cNvSpPr txBox="1"/>
          <p:nvPr/>
        </p:nvSpPr>
        <p:spPr>
          <a:xfrm>
            <a:off x="6379845" y="5055870"/>
            <a:ext cx="1402080" cy="337185"/>
          </a:xfrm>
          <a:prstGeom prst="rect">
            <a:avLst/>
          </a:prstGeom>
          <a:noFill/>
        </p:spPr>
        <p:txBody>
          <a:bodyPr wrap="none" rtlCol="0">
            <a:spAutoFit/>
          </a:bodyPr>
          <a:p>
            <a:r>
              <a:rPr lang="zh-CN" altLang="en-US" sz="1600">
                <a:latin typeface="微软雅黑" panose="020B0503020204020204" pitchFamily="34" charset="-122"/>
                <a:ea typeface="微软雅黑" panose="020B0503020204020204" pitchFamily="34" charset="-122"/>
                <a:hlinkClick r:id="rId3" action="ppaction://hlinksldjump"/>
              </a:rPr>
              <a:t>返回根因分析</a:t>
            </a:r>
            <a:endParaRPr lang="zh-CN" altLang="en-US" sz="1600">
              <a:latin typeface="微软雅黑" panose="020B0503020204020204" pitchFamily="34" charset="-122"/>
              <a:ea typeface="微软雅黑" panose="020B0503020204020204" pitchFamily="34" charset="-122"/>
            </a:endParaRPr>
          </a:p>
        </p:txBody>
      </p:sp>
      <p:sp>
        <p:nvSpPr>
          <p:cNvPr id="7" name="文本框 6"/>
          <p:cNvSpPr txBox="1"/>
          <p:nvPr/>
        </p:nvSpPr>
        <p:spPr>
          <a:xfrm>
            <a:off x="9105265" y="5055870"/>
            <a:ext cx="1808480" cy="337185"/>
          </a:xfrm>
          <a:prstGeom prst="rect">
            <a:avLst/>
          </a:prstGeom>
          <a:noFill/>
        </p:spPr>
        <p:txBody>
          <a:bodyPr wrap="none" rtlCol="0">
            <a:spAutoFit/>
          </a:bodyPr>
          <a:p>
            <a:r>
              <a:rPr lang="zh-CN" altLang="en-US" sz="1600">
                <a:latin typeface="微软雅黑" panose="020B0503020204020204" pitchFamily="34" charset="-122"/>
                <a:ea typeface="微软雅黑" panose="020B0503020204020204" pitchFamily="34" charset="-122"/>
                <a:hlinkClick r:id="rId4" action="ppaction://hlinksldjump"/>
              </a:rPr>
              <a:t>返回改进措施制定</a:t>
            </a:r>
            <a:endParaRPr lang="zh-CN" altLang="en-US" sz="1600">
              <a:latin typeface="微软雅黑" panose="020B0503020204020204" pitchFamily="34" charset="-122"/>
              <a:ea typeface="微软雅黑" panose="020B0503020204020204" pitchFamily="34" charset="-122"/>
            </a:endParaRPr>
          </a:p>
        </p:txBody>
      </p:sp>
      <p:sp>
        <p:nvSpPr>
          <p:cNvPr id="8" name="文本框 7"/>
          <p:cNvSpPr txBox="1"/>
          <p:nvPr/>
        </p:nvSpPr>
        <p:spPr>
          <a:xfrm>
            <a:off x="34290" y="505460"/>
            <a:ext cx="10840085" cy="3227070"/>
          </a:xfrm>
          <a:prstGeom prst="rect">
            <a:avLst/>
          </a:prstGeom>
          <a:noFill/>
        </p:spPr>
        <p:txBody>
          <a:bodyPr wrap="square" rtlCol="0" anchor="t">
            <a:spAutoFit/>
          </a:bodyPr>
          <a:p>
            <a:pPr>
              <a:lnSpc>
                <a:spcPct val="170000"/>
              </a:lnSpc>
              <a:buFont typeface="Wingdings" panose="05000000000000000000" charset="0"/>
            </a:pPr>
            <a:r>
              <a:rPr lang="zh-CN" altLang="en-US" sz="14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问题描述：</a:t>
            </a:r>
            <a:r>
              <a:rPr lang="zh-CN" altLang="en-US"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某产品误下发信息采集包到老版本，导致1000+老版本的客户策略变更功能失效</a:t>
            </a:r>
            <a:endParaRPr lang="zh-CN" altLang="en-US" sz="14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）某产品</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通过在线</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方式</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下发信息采集包，收集</a:t>
            </a:r>
            <a:r>
              <a:rPr lang="zh-CN" sz="12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某新架构</a:t>
            </a:r>
            <a:r>
              <a:rPr sz="12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版本</a:t>
            </a:r>
            <a:r>
              <a:rPr lang="zh-CN" sz="1200" noProof="0" dirty="0">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的</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运营数据</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次日收到大量的</a:t>
            </a:r>
            <a:r>
              <a:rPr lang="zh-CN" sz="1200" b="1" noProof="0" dirty="0">
                <a:ln>
                  <a:noFill/>
                </a:ln>
                <a:solidFill>
                  <a:srgbClr val="0601C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老版本</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的</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客户反馈无法新增策略</a:t>
            </a:r>
            <a:r>
              <a:rPr 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策略变更</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（策略变更管理功能失效）</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628650" lvl="1" indent="-171450">
              <a:lnSpc>
                <a:spcPct val="170000"/>
              </a:lnSpc>
              <a:buFont typeface="Wingdings" panose="05000000000000000000" charset="0"/>
              <a:buChar char="ü"/>
            </a:pP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一线操作人员在下发信息采集包的时候选择了全部版本，老版本也被下发了信息采集包</a:t>
            </a:r>
            <a:endPar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628650" lvl="1" indent="-171450">
              <a:lnSpc>
                <a:spcPct val="170000"/>
              </a:lnSpc>
              <a:buFont typeface="Wingdings" panose="05000000000000000000" charset="0"/>
              <a:buChar char="ü"/>
            </a:pP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信息</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采集包脚本内容与</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部分</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老架构</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版本</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不兼容，会导致新增或变更策略</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信息无法写入系统配置</a:t>
            </a:r>
            <a:endParaRPr lang="en-US" alt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zh-CN" altLang="en-US" sz="12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信息补充：</a:t>
            </a:r>
            <a:endParaRPr lang="zh-CN" altLang="en-US" sz="12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某一线人员给一位开发新员工口头下发了采集新架构版本运营数据的需求</a:t>
            </a:r>
            <a:r>
              <a:rPr lang="en-US" alt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开发一个采集脚本）</a:t>
            </a:r>
            <a:endPar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）该开发人员开始写脚本，写完后在新架构版本上做了基本功能验证，然后交给一线人员进行上线</a:t>
            </a:r>
            <a:endPar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）开发人员做补丁的时候未采用部门标准的方式，而是采用另一种方式，这种方式会导致与采集脚本与老版本不兼容</a:t>
            </a:r>
            <a:endPar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zh-CN" altLang="en-US" sz="10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说明：以上内容经过一些加工整理，与原始信息可能存在误差，但是这不影响做实践</a:t>
            </a:r>
            <a:endParaRPr lang="zh-CN" altLang="en-US" sz="10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40208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随堂实践</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8" name="文本框 7"/>
          <p:cNvSpPr txBox="1"/>
          <p:nvPr/>
        </p:nvSpPr>
        <p:spPr>
          <a:xfrm>
            <a:off x="34290" y="505460"/>
            <a:ext cx="10840085" cy="5165090"/>
          </a:xfrm>
          <a:prstGeom prst="rect">
            <a:avLst/>
          </a:prstGeom>
          <a:noFill/>
        </p:spPr>
        <p:txBody>
          <a:bodyPr wrap="square" rtlCol="0" anchor="t">
            <a:spAutoFit/>
          </a:bodyPr>
          <a:p>
            <a:pPr>
              <a:lnSpc>
                <a:spcPct val="170000"/>
              </a:lnSpc>
              <a:buFont typeface="Wingdings" panose="05000000000000000000" charset="0"/>
            </a:pPr>
            <a:r>
              <a:rPr lang="en-US" altLang="zh-CN"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某一线人员给一位开发新员工口头下发了采集新架构版本运营数据的需求，该新员工直接写采集脚本做成补丁，并在新架构版本上做了基本功能验证后，交给一线人员进行上线</a:t>
            </a:r>
            <a:endParaRPr lang="zh-CN"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该一线人员在采用了在线补丁的方式下发该采集脚本，但是在选择版本时候选择了所有版本（包含新架构版本，也包含老架构版本）</a:t>
            </a:r>
            <a:endParaRPr lang="zh-CN"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）该脚本由于该新员工在做补丁的时候采用方式不标准，会导致老版本的文件系统发生异常，从而导致策略信息无法写入系统，最终导致所有老版本（</a:t>
            </a:r>
            <a:r>
              <a:rPr lang="en-US" altLang="zh-CN"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1000+</a:t>
            </a:r>
            <a:r>
              <a:rPr lang="zh-CN" altLang="en-US"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）无法进行策略变更或者新增策略</a:t>
            </a:r>
            <a:endParaRPr lang="zh-CN" altLang="en-US" sz="14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zh-CN" altLang="en-US" sz="12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关键要点：技术类问题</a:t>
            </a:r>
            <a:endParaRPr lang="zh-CN" altLang="en-US" sz="12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谁传递了什么需求给谁</a:t>
            </a: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B</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，该需求是通过什么样的方式传递过来的</a:t>
            </a:r>
            <a:endPar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B</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接到了需求之后，有没有进行需求分解或者方案设计，如果做了有没有组织评审，有没有传递给测试</a:t>
            </a:r>
            <a:endPar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B</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进行了代码开发，代码开发了以后有没有进行代码检视或者开发自测</a:t>
            </a:r>
            <a:endPar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）传递给了测试之后，测试时如何进行测试的，描述测试设计、执行的过程，发布评审的过程等</a:t>
            </a:r>
            <a:endPar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5</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）测试完成后是如何上线的，上线的过程是怎样</a:t>
            </a:r>
            <a:endPar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6</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）客户或者一线人员进行了什么样的操作，产生了一个什么样的失效现象</a:t>
            </a:r>
            <a:endPar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7</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）该失效现象是由于需求存在什么问题，设计方案或者代码存在什么不合理的地方，导致了一个内部的故障，从而导致了客户层面的失效现象</a:t>
            </a:r>
            <a:endPar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zh-CN" altLang="en-US" sz="12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关键要点：过程类问题</a:t>
            </a:r>
            <a:endParaRPr lang="zh-CN" altLang="en-US" sz="1200" b="1"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做了什么，采用了什么样的方式做的，花了多久，</a:t>
            </a:r>
            <a:endPar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）如果有决策动作的话，决策的过程和依据是怎样的？</a:t>
            </a:r>
            <a:endPar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）如果存在不同组织</a:t>
            </a:r>
            <a:r>
              <a:rPr lang="en-US" altLang="zh-CN"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人之间合作的话，大家的合作过程是怎样的</a:t>
            </a:r>
            <a:endParaRPr lang="zh-CN" altLang="en-US" sz="10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4020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分组实践</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4" name="文本框 3"/>
          <p:cNvSpPr txBox="1"/>
          <p:nvPr/>
        </p:nvSpPr>
        <p:spPr>
          <a:xfrm>
            <a:off x="3385820" y="2978785"/>
            <a:ext cx="4094480" cy="521970"/>
          </a:xfrm>
          <a:prstGeom prst="rect">
            <a:avLst/>
          </a:prstGeom>
          <a:noFill/>
        </p:spPr>
        <p:txBody>
          <a:bodyPr wrap="none" rtlCol="0">
            <a:spAutoFit/>
          </a:bodyPr>
          <a:p>
            <a:r>
              <a:rPr lang="zh-CN" altLang="en-US" sz="2800">
                <a:latin typeface="微软雅黑" panose="020B0503020204020204" pitchFamily="34" charset="-122"/>
                <a:ea typeface="微软雅黑" panose="020B0503020204020204" pitchFamily="34" charset="-122"/>
              </a:rPr>
              <a:t>现在开始我们的分组实践</a:t>
            </a:r>
            <a:endParaRPr lang="zh-CN" altLang="en-US" sz="280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59004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分组实践</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1</a:t>
            </a:r>
            <a:endPar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102870" y="445770"/>
            <a:ext cx="11163300" cy="2077085"/>
          </a:xfrm>
          <a:prstGeom prst="rect">
            <a:avLst/>
          </a:prstGeom>
          <a:noFill/>
        </p:spPr>
        <p:txBody>
          <a:bodyPr wrap="square" rtlCol="0" anchor="t">
            <a:spAutoFit/>
          </a:bodyPr>
          <a:p>
            <a:pPr>
              <a:lnSpc>
                <a:spcPct val="170000"/>
              </a:lnSpc>
              <a:buFont typeface="Wingdings" panose="05000000000000000000" charset="0"/>
            </a:pP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现象：某计量公司存储导致业务卡顿12小时偶发中断</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）客户使用EDS作为业务存储，某日上午客户反馈存储出现异常卡顿，页面资源显示CPU使用高达90%，有IO阻塞告警。</a:t>
            </a:r>
            <a:endPar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）研发定位发现，客户某些未知业务发起了将大量60G空文件truncate成1MB文件的操作，引发短时间IO压力暴增，出现存储卡顿直至存储业务中断。</a:t>
            </a:r>
            <a:endPar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）研发内部通过truncate命令复现了该现象，由于EDS架构存储原理，每个60G空文件被截断(truncate)成1MB大小的操作， </a:t>
            </a:r>
            <a:endPar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     会发送1万多个truncate指令，导致短时间引发大量IO积压，资源占满。</a:t>
            </a:r>
            <a:endPar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alt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）整个过程从定位到恢复耗费约12个小时，中途偶发存储卡顿导致业务直接中断，对客户业务影响时间较长。</a:t>
            </a:r>
            <a:endPar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文本框 2"/>
          <p:cNvSpPr txBox="1"/>
          <p:nvPr/>
        </p:nvSpPr>
        <p:spPr>
          <a:xfrm>
            <a:off x="102870" y="2541270"/>
            <a:ext cx="11163300" cy="1136015"/>
          </a:xfrm>
          <a:prstGeom prst="rect">
            <a:avLst/>
          </a:prstGeom>
          <a:noFill/>
        </p:spPr>
        <p:txBody>
          <a:bodyPr wrap="square" rtlCol="0" anchor="t">
            <a:spAutoFit/>
          </a:bodyPr>
          <a:p>
            <a:pPr>
              <a:lnSpc>
                <a:spcPct val="170000"/>
              </a:lnSpc>
              <a:buFont typeface="Wingdings" panose="05000000000000000000" charset="0"/>
            </a:pP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技术原理：</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客户的未知业务发起大量60G空文件操作，每个60G空文件被截断(truncate)成1MB大小，会发起1万多个空指令到磁盘进程，而truncate操作是异步的，这个过程中当前没有限流或过载保护的，所以会以非常快速的方式下发请求到磁盘服务进程，磁盘服务器进程无法响应客户端的正常读写请求，导致卡顿最终业务中断</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59004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分组实践</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2</a:t>
            </a:r>
            <a:endPar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102870" y="445770"/>
            <a:ext cx="11163300" cy="3331210"/>
          </a:xfrm>
          <a:prstGeom prst="rect">
            <a:avLst/>
          </a:prstGeom>
          <a:noFill/>
        </p:spPr>
        <p:txBody>
          <a:bodyPr wrap="square" rtlCol="0" anchor="t">
            <a:spAutoFit/>
          </a:bodyPr>
          <a:p>
            <a:pPr>
              <a:lnSpc>
                <a:spcPct val="170000"/>
              </a:lnSpc>
              <a:buFont typeface="Wingdings" panose="05000000000000000000" charset="0"/>
            </a:pP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现象：tcpdump抓包占用CPU影响客户业务</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客服排查问题时，使用tcpdump在AD设备后台抓包，期间出现CPU飙升引发业务丢包卡顿。</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由于客户环境流量较大，本身设备CPU消耗高。AD在多租户环境下，若使用any口抓包，</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     数据包要经过物理口-聚合口-VLAN口-MACVLAN多次过滤，资源消耗会被放大。</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     客服在排查问题过程使用tcpdump没有指定具体网口，一直抓包会导致CPU资源持续消耗，影响到了核心业务。</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AD产品线7.x版本采用DPDK的架构（原生linux的内核tcpdump无法直接抓取dpdk），</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      因tcpdump是修改过的，直接对接应用层数据面，出现问题时数据进程占用CPU较高（非tcpdump占用CPU），所以推测是业务本身资源占用，</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      没有直接联系到是tcpdump的影响，导致问题出现后花费较长时间才定位到根因。</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第一次故障出现后，研发通过MOA和口头向客服传递了AD的抓包tcpdump的注意事项，没有出正式注意事项文档也没有引起很重视，</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      间隔半个月后，客服再次在该客户的AD后台使用tcpdump抓取100个包，由于一直没有匹配到数据包，tcpdump持续在运行，又引发了CPU高影响到业务。</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59004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分组实践</a:t>
            </a:r>
            <a:r>
              <a:rPr 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3</a:t>
            </a:r>
            <a:endParaRPr 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4" name="文本框 3"/>
          <p:cNvSpPr txBox="1"/>
          <p:nvPr/>
        </p:nvSpPr>
        <p:spPr>
          <a:xfrm>
            <a:off x="102870" y="445770"/>
            <a:ext cx="11163300" cy="1763395"/>
          </a:xfrm>
          <a:prstGeom prst="rect">
            <a:avLst/>
          </a:prstGeom>
          <a:noFill/>
        </p:spPr>
        <p:txBody>
          <a:bodyPr wrap="square" rtlCol="0" anchor="t">
            <a:spAutoFit/>
          </a:bodyPr>
          <a:p>
            <a:pPr>
              <a:lnSpc>
                <a:spcPct val="170000"/>
              </a:lnSpc>
              <a:buFont typeface="Wingdings" panose="05000000000000000000" charset="0"/>
            </a:pP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现象：SASE的vAC升级补丁后300+租户出现故障</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某日上午SASE平台陆续收到客户报障，反馈上不了网、认证不上、控制台无法登录</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排查发现前一天晚上推送了AC SP包升级，定位确认是ac的sp包改动影响了SASE定制的vAC认证功能</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sp包晚上升级后，第二天才发现问题，因SASE的在线监控验证登录缺失，导致需要客户报故障才知道问题，被动去紧急处理问题</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同时sp包对于定制版本批量的紧急回滚响应能力不足，导致定位问题后业务恢复耗费较多时间，从发现问题到恢复累计影响业务6小时</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 name="文本框 4"/>
          <p:cNvSpPr txBox="1"/>
          <p:nvPr/>
        </p:nvSpPr>
        <p:spPr>
          <a:xfrm>
            <a:off x="102870" y="2209165"/>
            <a:ext cx="11163300" cy="1763395"/>
          </a:xfrm>
          <a:prstGeom prst="rect">
            <a:avLst/>
          </a:prstGeom>
          <a:noFill/>
        </p:spPr>
        <p:txBody>
          <a:bodyPr wrap="square" rtlCol="0" anchor="t">
            <a:spAutoFit/>
          </a:bodyPr>
          <a:p>
            <a:pPr>
              <a:lnSpc>
                <a:spcPct val="170000"/>
              </a:lnSpc>
              <a:buFont typeface="Wingdings" panose="05000000000000000000" charset="0"/>
            </a:pP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技术原理：</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c的sp包升级有md5基线文件列表校验，如果不在列表中的文件不会升级替换，但是由于人为不熟悉框架使用，自己用自定义方式去做文件替换，导致跳过了md5校验环节，在补丁包升级到SASE的vAC时候直接替换了SASE的定制文件，引发SASE的vAC认证登录失败。</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）AC的SP包回滚机制，针对全网或指定版本（正式版）批量回滚已经支持。但是没法做到针对特定的定制版本，所以在整个紧急恢复过程中，需要双方调试在线回滚脚本，限定恢复SASE受影响的定制版本耗费时间。</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59004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分组实践</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4</a:t>
            </a:r>
            <a:endPar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102870" y="445770"/>
            <a:ext cx="11163300" cy="2077085"/>
          </a:xfrm>
          <a:prstGeom prst="rect">
            <a:avLst/>
          </a:prstGeom>
          <a:noFill/>
        </p:spPr>
        <p:txBody>
          <a:bodyPr wrap="square" rtlCol="0" anchor="t">
            <a:spAutoFit/>
          </a:bodyPr>
          <a:p>
            <a:pPr>
              <a:lnSpc>
                <a:spcPct val="170000"/>
              </a:lnSpc>
              <a:buFont typeface="Wingdings" panose="05000000000000000000" charset="0"/>
            </a:pP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现象：SSLVPN-安全补丁包影响某省全省移动办公业务2小时</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某日晚上研发灰度上线VPN安全补丁包后，次日收到了某省移动设备故障上报，研发紧急介入排查。</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定位是VPN安全补丁包问题，当天逐一联系客户回滚了有问题的补丁包。</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最终根因分析发现是由于补丁包修改随机数改动的库，国密设备的加密卡用到此库，导致库调用错乱。</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补丁包的改动关联分析经过了评审审核，但未能识别跟国密硬件有关，没有把国密硬件纳入本次测试策略范畴；</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     发布前例行跑自动化测试，刚好国密版本是通过虚拟机执行（未使用真实硬件），所以最终未能测试出国密硬件加密卡的问题。</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文本框 2"/>
          <p:cNvSpPr txBox="1"/>
          <p:nvPr/>
        </p:nvSpPr>
        <p:spPr>
          <a:xfrm>
            <a:off x="103505" y="2538730"/>
            <a:ext cx="11163300" cy="1136015"/>
          </a:xfrm>
          <a:prstGeom prst="rect">
            <a:avLst/>
          </a:prstGeom>
          <a:noFill/>
        </p:spPr>
        <p:txBody>
          <a:bodyPr wrap="square" rtlCol="0" anchor="t">
            <a:spAutoFit/>
          </a:bodyPr>
          <a:p>
            <a:pPr>
              <a:lnSpc>
                <a:spcPct val="170000"/>
              </a:lnSpc>
              <a:buFont typeface="Wingdings" panose="05000000000000000000" charset="0"/>
            </a:pP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技术原理：</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开发转测分析及测试设计都未能识别到本次改动对国密设备的影响，加上本次补丁包时间相对紧张（二级安全补丁，需尽快出包并尽快灰度），分析后没有针对国密设备做测试，策略是跑常规自动化，测试环境采用虚拟方式模拟国密硬件，最终导致未能覆盖真实国密硬件引发问题。</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59004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分组实践</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5</a:t>
            </a:r>
            <a:endPar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102870" y="445770"/>
            <a:ext cx="11163300" cy="1763395"/>
          </a:xfrm>
          <a:prstGeom prst="rect">
            <a:avLst/>
          </a:prstGeom>
          <a:noFill/>
        </p:spPr>
        <p:txBody>
          <a:bodyPr wrap="square" rtlCol="0" anchor="t">
            <a:spAutoFit/>
          </a:bodyPr>
          <a:p>
            <a:pPr>
              <a:lnSpc>
                <a:spcPct val="170000"/>
              </a:lnSpc>
              <a:buFont typeface="Wingdings" panose="05000000000000000000" charset="0"/>
            </a:pP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现象：升级后导致主机离线</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1、客户反馈从620_EN版本升级630_EN升级之后，主机会随机离线并且触发离线告警，几分钟之后就会恢复</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2、研发排查锁定到光模块查询程序上，调用抢占锁资源过久3秒，卡住3秒从而触发了主机离线告警</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3、问题只发生在海外这个客户，为啥查询会卡住3秒，怀疑跟光模块兼容性有关，海外客户使用是国外厂商某个型号光模块</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4、内部尝试通过同款网卡+公司光模块或华为光模块均没有能复现问题，由于查询程序只是监控网卡和光模块信息，停止查询程序解决问题</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文本框 2"/>
          <p:cNvSpPr txBox="1"/>
          <p:nvPr/>
        </p:nvSpPr>
        <p:spPr>
          <a:xfrm>
            <a:off x="102235" y="2209165"/>
            <a:ext cx="11163300" cy="1136015"/>
          </a:xfrm>
          <a:prstGeom prst="rect">
            <a:avLst/>
          </a:prstGeom>
          <a:noFill/>
        </p:spPr>
        <p:txBody>
          <a:bodyPr wrap="square" rtlCol="0" anchor="t">
            <a:spAutoFit/>
          </a:bodyPr>
          <a:p>
            <a:pPr>
              <a:lnSpc>
                <a:spcPct val="170000"/>
              </a:lnSpc>
              <a:buFont typeface="Wingdings" panose="05000000000000000000" charset="0"/>
            </a:pP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技术原理：</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监控程序使用realethtool -m eth3调用查看xl710网卡的光模块时间较长，该监控是630版本增加的光模块定时监控，目的监控网卡和光模块信息，加速故障定位效率。刚好在海外客户，使用这款的光模块下，监控程序查询会抢占资源卡住3秒，而主机离线集群服务因为资源抢占，导致以为主机离线。</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159004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分组实践</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6</a:t>
            </a:r>
            <a:endPar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102235" y="445770"/>
            <a:ext cx="11163300" cy="1449705"/>
          </a:xfrm>
          <a:prstGeom prst="rect">
            <a:avLst/>
          </a:prstGeom>
          <a:noFill/>
        </p:spPr>
        <p:txBody>
          <a:bodyPr wrap="square" rtlCol="0" anchor="t">
            <a:spAutoFit/>
          </a:bodyPr>
          <a:p>
            <a:pPr>
              <a:lnSpc>
                <a:spcPct val="170000"/>
              </a:lnSpc>
              <a:buFont typeface="Wingdings" panose="05000000000000000000" charset="0"/>
            </a:pP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现象：策略路由无法匹匹配</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1、15:29:17 BBC下发新增区域、时间计划、网络对象；</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2、过几分钟，客户反馈路由不通，策略路由匹配不上；</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3、15:44:21 一线同事开启全局直通，结果显示无策略路由匹配失败；</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文本框 2"/>
          <p:cNvSpPr txBox="1"/>
          <p:nvPr/>
        </p:nvSpPr>
        <p:spPr>
          <a:xfrm>
            <a:off x="102235" y="2209165"/>
            <a:ext cx="11163300" cy="822960"/>
          </a:xfrm>
          <a:prstGeom prst="rect">
            <a:avLst/>
          </a:prstGeom>
          <a:noFill/>
        </p:spPr>
        <p:txBody>
          <a:bodyPr wrap="square" rtlCol="0" anchor="t">
            <a:spAutoFit/>
          </a:bodyPr>
          <a:p>
            <a:pPr>
              <a:lnSpc>
                <a:spcPct val="170000"/>
              </a:lnSpc>
              <a:buFont typeface="Wingdings" panose="05000000000000000000" charset="0"/>
            </a:pPr>
            <a:r>
              <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技术原理：</a:t>
            </a:r>
            <a:endParaRPr lang="zh-CN" altLang="en-US" sz="16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70000"/>
              </a:lnSpc>
              <a:buFont typeface="Wingdings" panose="05000000000000000000" charset="0"/>
            </a:pPr>
            <a:r>
              <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BBC新增区域下发时，与调用API新增区域逻辑不同，未下发到策略路由模块，策略路由匹配失败</a:t>
            </a:r>
            <a:endParaRPr sz="12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文本框 1"/>
          <p:cNvSpPr/>
          <p:nvPr/>
        </p:nvSpPr>
        <p:spPr>
          <a:xfrm>
            <a:off x="0" y="0"/>
            <a:ext cx="23164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什么是质量回溯</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7170" name="文本框 1"/>
          <p:cNvSpPr txBox="1"/>
          <p:nvPr/>
        </p:nvSpPr>
        <p:spPr>
          <a:xfrm>
            <a:off x="172403" y="5752465"/>
            <a:ext cx="11106150" cy="506730"/>
          </a:xfrm>
          <a:prstGeom prst="rect">
            <a:avLst/>
          </a:prstGeom>
          <a:solidFill>
            <a:schemeClr val="accent1">
              <a:lumMod val="20000"/>
              <a:lumOff val="80000"/>
            </a:schemeClr>
          </a:solidFill>
          <a:ln w="9525">
            <a:noFill/>
          </a:ln>
        </p:spPr>
        <p:txBody>
          <a:bodyPr wrap="square" anchor="t" anchorCtr="0">
            <a:spAutoFit/>
          </a:bodyPr>
          <a:p>
            <a:pPr eaLnBrk="0" hangingPunct="0">
              <a:lnSpc>
                <a:spcPct val="150000"/>
              </a:lnSpc>
            </a:pPr>
            <a:r>
              <a:rPr lang="zh-CN" altLang="en-US" sz="1800" dirty="0">
                <a:solidFill>
                  <a:schemeClr val="tx1"/>
                </a:solidFill>
                <a:latin typeface="Arial" panose="020B0604020202020204" pitchFamily="34" charset="0"/>
                <a:ea typeface="微软雅黑" panose="020B0503020204020204" pitchFamily="34" charset="-122"/>
                <a:sym typeface="微软雅黑" panose="020B0503020204020204" pitchFamily="34" charset="-122"/>
              </a:rPr>
              <a:t>研发过程持续改进的核心</a:t>
            </a:r>
            <a:r>
              <a:rPr lang="zh-CN" altLang="en-US" sz="1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a:t>
            </a:r>
            <a:r>
              <a:rPr lang="zh-CN" altLang="zh-CN" sz="1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不犯过去曾犯过的错</a:t>
            </a:r>
            <a:r>
              <a:rPr lang="zh-CN" altLang="zh-CN" sz="1800"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a:t>
            </a:r>
            <a:r>
              <a:rPr lang="zh-CN" altLang="zh-CN" sz="1800" dirty="0">
                <a:solidFill>
                  <a:schemeClr val="tx1"/>
                </a:solidFill>
                <a:latin typeface="Arial" panose="020B0604020202020204" pitchFamily="34" charset="0"/>
                <a:ea typeface="微软雅黑" panose="020B0503020204020204" pitchFamily="34" charset="-122"/>
                <a:sym typeface="微软雅黑" panose="020B0503020204020204" pitchFamily="34" charset="-122"/>
              </a:rPr>
              <a:t>也是</a:t>
            </a:r>
            <a:r>
              <a:rPr lang="zh-CN" altLang="zh-CN" sz="1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研发</a:t>
            </a:r>
            <a:r>
              <a:rPr lang="zh-CN" altLang="zh-CN" sz="1800" dirty="0">
                <a:solidFill>
                  <a:schemeClr val="tx1"/>
                </a:solidFill>
                <a:latin typeface="Arial" panose="020B0604020202020204" pitchFamily="34" charset="0"/>
                <a:ea typeface="微软雅黑" panose="020B0503020204020204" pitchFamily="34" charset="-122"/>
                <a:sym typeface="微软雅黑" panose="020B0503020204020204" pitchFamily="34" charset="-122"/>
              </a:rPr>
              <a:t>进行质量</a:t>
            </a:r>
            <a:r>
              <a:rPr lang="zh-CN" altLang="zh-CN" sz="1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回溯</a:t>
            </a:r>
            <a:r>
              <a:rPr lang="zh-CN" altLang="zh-CN" sz="1800" dirty="0">
                <a:solidFill>
                  <a:schemeClr val="tx1"/>
                </a:solidFill>
                <a:latin typeface="Arial" panose="020B0604020202020204" pitchFamily="34" charset="0"/>
                <a:ea typeface="微软雅黑" panose="020B0503020204020204" pitchFamily="34" charset="-122"/>
                <a:sym typeface="微软雅黑" panose="020B0503020204020204" pitchFamily="34" charset="-122"/>
              </a:rPr>
              <a:t>的关键</a:t>
            </a:r>
            <a:r>
              <a:rPr lang="zh-CN" altLang="zh-CN" sz="1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目标</a:t>
            </a:r>
            <a:endParaRPr lang="zh-CN" altLang="zh-CN" sz="1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endParaRPr>
          </a:p>
        </p:txBody>
      </p:sp>
      <p:sp>
        <p:nvSpPr>
          <p:cNvPr id="2" name="文本框 1"/>
          <p:cNvSpPr txBox="1"/>
          <p:nvPr/>
        </p:nvSpPr>
        <p:spPr>
          <a:xfrm>
            <a:off x="172720" y="508000"/>
            <a:ext cx="11042015" cy="829945"/>
          </a:xfrm>
          <a:prstGeom prst="rect">
            <a:avLst/>
          </a:prstGeom>
          <a:solidFill>
            <a:schemeClr val="accent1">
              <a:lumMod val="20000"/>
              <a:lumOff val="80000"/>
            </a:schemeClr>
          </a:solidFill>
        </p:spPr>
        <p:txBody>
          <a:bodyPr wrap="square" rtlCol="0" anchor="t">
            <a:spAutoFit/>
          </a:bodyPr>
          <a:p>
            <a:pPr marL="285750" indent="-285750">
              <a:lnSpc>
                <a:spcPct val="150000"/>
              </a:lnSpc>
              <a:buFont typeface="Wingdings" panose="05000000000000000000" charset="0"/>
              <a:buChar char="p"/>
            </a:pPr>
            <a:r>
              <a:rPr lang="zh-CN" altLang="en-US" sz="1600">
                <a:latin typeface="微软雅黑" panose="020B0503020204020204" pitchFamily="34" charset="-122"/>
                <a:ea typeface="微软雅黑" panose="020B0503020204020204" pitchFamily="34" charset="-122"/>
              </a:rPr>
              <a:t>是对重大的产品质量问题确定</a:t>
            </a:r>
            <a:r>
              <a:rPr lang="zh-CN" altLang="en-US" sz="1600" b="1">
                <a:solidFill>
                  <a:srgbClr val="FF0000"/>
                </a:solidFill>
                <a:latin typeface="微软雅黑" panose="020B0503020204020204" pitchFamily="34" charset="-122"/>
                <a:ea typeface="微软雅黑" panose="020B0503020204020204" pitchFamily="34" charset="-122"/>
              </a:rPr>
              <a:t>组织、流程</a:t>
            </a:r>
            <a:r>
              <a:rPr lang="zh-CN" altLang="en-US" sz="1600">
                <a:latin typeface="微软雅黑" panose="020B0503020204020204" pitchFamily="34" charset="-122"/>
                <a:ea typeface="微软雅黑" panose="020B0503020204020204" pitchFamily="34" charset="-122"/>
              </a:rPr>
              <a:t>的质量</a:t>
            </a:r>
            <a:r>
              <a:rPr lang="zh-CN" altLang="en-US" sz="1600" b="1">
                <a:solidFill>
                  <a:srgbClr val="FF0000"/>
                </a:solidFill>
                <a:latin typeface="微软雅黑" panose="020B0503020204020204" pitchFamily="34" charset="-122"/>
                <a:ea typeface="微软雅黑" panose="020B0503020204020204" pitchFamily="34" charset="-122"/>
              </a:rPr>
              <a:t>薄弱环节</a:t>
            </a:r>
            <a:r>
              <a:rPr lang="zh-CN" altLang="en-US" sz="1600">
                <a:latin typeface="微软雅黑" panose="020B0503020204020204" pitchFamily="34" charset="-122"/>
                <a:ea typeface="微软雅黑" panose="020B0503020204020204" pitchFamily="34" charset="-122"/>
              </a:rPr>
              <a:t>或</a:t>
            </a:r>
            <a:r>
              <a:rPr lang="zh-CN" altLang="en-US" sz="1600" b="1">
                <a:solidFill>
                  <a:srgbClr val="FF0000"/>
                </a:solidFill>
                <a:latin typeface="微软雅黑" panose="020B0503020204020204" pitchFamily="34" charset="-122"/>
                <a:ea typeface="微软雅黑" panose="020B0503020204020204" pitchFamily="34" charset="-122"/>
              </a:rPr>
              <a:t>人</a:t>
            </a:r>
            <a:r>
              <a:rPr lang="zh-CN" altLang="en-US" sz="1600">
                <a:latin typeface="微软雅黑" panose="020B0503020204020204" pitchFamily="34" charset="-122"/>
                <a:ea typeface="微软雅黑" panose="020B0503020204020204" pitchFamily="34" charset="-122"/>
              </a:rPr>
              <a:t>为</a:t>
            </a:r>
            <a:r>
              <a:rPr lang="zh-CN" altLang="en-US" sz="1600" b="1">
                <a:solidFill>
                  <a:srgbClr val="FF0000"/>
                </a:solidFill>
                <a:latin typeface="微软雅黑" panose="020B0503020204020204" pitchFamily="34" charset="-122"/>
                <a:ea typeface="微软雅黑" panose="020B0503020204020204" pitchFamily="34" charset="-122"/>
              </a:rPr>
              <a:t>不规范</a:t>
            </a:r>
            <a:r>
              <a:rPr lang="zh-CN" altLang="en-US" sz="1600">
                <a:latin typeface="微软雅黑" panose="020B0503020204020204" pitchFamily="34" charset="-122"/>
                <a:ea typeface="微软雅黑" panose="020B0503020204020204" pitchFamily="34" charset="-122"/>
              </a:rPr>
              <a:t>，要求限期纠正和举一反三，并在此活动中树立和提升研发全员</a:t>
            </a:r>
            <a:r>
              <a:rPr lang="zh-CN" altLang="en-US" sz="1600" b="1">
                <a:solidFill>
                  <a:srgbClr val="FF0000"/>
                </a:solidFill>
                <a:latin typeface="微软雅黑" panose="020B0503020204020204" pitchFamily="34" charset="-122"/>
                <a:ea typeface="微软雅黑" panose="020B0503020204020204" pitchFamily="34" charset="-122"/>
              </a:rPr>
              <a:t>质量意识</a:t>
            </a:r>
            <a:endParaRPr lang="zh-CN" altLang="en-US" sz="1600" b="1">
              <a:solidFill>
                <a:srgbClr val="FF0000"/>
              </a:solidFill>
              <a:latin typeface="微软雅黑" panose="020B0503020204020204" pitchFamily="34" charset="-122"/>
              <a:ea typeface="微软雅黑" panose="020B0503020204020204" pitchFamily="34" charset="-122"/>
            </a:endParaRPr>
          </a:p>
        </p:txBody>
      </p:sp>
      <p:grpSp>
        <p:nvGrpSpPr>
          <p:cNvPr id="21" name="组合 20"/>
          <p:cNvGrpSpPr/>
          <p:nvPr/>
        </p:nvGrpSpPr>
        <p:grpSpPr>
          <a:xfrm>
            <a:off x="412750" y="1866265"/>
            <a:ext cx="6616065" cy="3341370"/>
            <a:chOff x="2503" y="3593"/>
            <a:chExt cx="10419" cy="5262"/>
          </a:xfrm>
        </p:grpSpPr>
        <p:sp>
          <p:nvSpPr>
            <p:cNvPr id="3" name="等腰三角形 2"/>
            <p:cNvSpPr/>
            <p:nvPr/>
          </p:nvSpPr>
          <p:spPr>
            <a:xfrm>
              <a:off x="2503" y="3593"/>
              <a:ext cx="5787" cy="5252"/>
            </a:xfrm>
            <a:prstGeom prst="triangle">
              <a:avLst/>
            </a:prstGeom>
            <a:solidFill>
              <a:schemeClr val="accent1">
                <a:lumMod val="20000"/>
                <a:lumOff val="8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cxnSp>
          <p:nvCxnSpPr>
            <p:cNvPr id="5" name="直接连接符 4"/>
            <p:cNvCxnSpPr/>
            <p:nvPr/>
          </p:nvCxnSpPr>
          <p:spPr>
            <a:xfrm flipV="1">
              <a:off x="4332" y="5424"/>
              <a:ext cx="2090" cy="41"/>
            </a:xfrm>
            <a:prstGeom prst="line">
              <a:avLst/>
            </a:prstGeom>
            <a:solidFill>
              <a:schemeClr val="accent1"/>
            </a:solidFill>
            <a:ln w="9525" cap="flat" cmpd="sng" algn="ctr">
              <a:solidFill>
                <a:schemeClr val="tx1"/>
              </a:solidFill>
              <a:prstDash val="solid"/>
              <a:round/>
              <a:headEnd type="none" w="med" len="med"/>
              <a:tailEnd type="none" w="med" len="med"/>
            </a:ln>
          </p:spPr>
        </p:cxnSp>
        <p:cxnSp>
          <p:nvCxnSpPr>
            <p:cNvPr id="6" name="直接连接符 5"/>
            <p:cNvCxnSpPr/>
            <p:nvPr/>
          </p:nvCxnSpPr>
          <p:spPr>
            <a:xfrm>
              <a:off x="3672" y="6739"/>
              <a:ext cx="3410" cy="5"/>
            </a:xfrm>
            <a:prstGeom prst="line">
              <a:avLst/>
            </a:prstGeom>
            <a:solidFill>
              <a:schemeClr val="accent1"/>
            </a:solidFill>
            <a:ln w="9525" cap="flat" cmpd="sng" algn="ctr">
              <a:solidFill>
                <a:schemeClr val="tx1"/>
              </a:solidFill>
              <a:prstDash val="solid"/>
              <a:round/>
              <a:headEnd type="none" w="med" len="med"/>
              <a:tailEnd type="none" w="med" len="med"/>
            </a:ln>
          </p:spPr>
        </p:cxnSp>
        <p:cxnSp>
          <p:nvCxnSpPr>
            <p:cNvPr id="7" name="直接连接符 6"/>
            <p:cNvCxnSpPr/>
            <p:nvPr/>
          </p:nvCxnSpPr>
          <p:spPr>
            <a:xfrm>
              <a:off x="3122" y="7733"/>
              <a:ext cx="4620" cy="1"/>
            </a:xfrm>
            <a:prstGeom prst="line">
              <a:avLst/>
            </a:prstGeom>
            <a:solidFill>
              <a:schemeClr val="accent1"/>
            </a:solidFill>
            <a:ln w="9525" cap="flat" cmpd="sng" algn="ctr">
              <a:solidFill>
                <a:schemeClr val="tx1"/>
              </a:solidFill>
              <a:prstDash val="solid"/>
              <a:round/>
              <a:headEnd type="none" w="med" len="med"/>
              <a:tailEnd type="none" w="med" len="med"/>
            </a:ln>
          </p:spPr>
        </p:cxnSp>
        <p:sp>
          <p:nvSpPr>
            <p:cNvPr id="8" name="文本框 7"/>
            <p:cNvSpPr txBox="1"/>
            <p:nvPr/>
          </p:nvSpPr>
          <p:spPr>
            <a:xfrm>
              <a:off x="3486" y="8234"/>
              <a:ext cx="3888" cy="580"/>
            </a:xfrm>
            <a:prstGeom prst="rect">
              <a:avLst/>
            </a:prstGeom>
            <a:noFill/>
          </p:spPr>
          <p:txBody>
            <a:bodyPr wrap="none" rtlCol="0">
              <a:spAutoFit/>
            </a:bodyPr>
            <a:p>
              <a:r>
                <a:rPr lang="zh-CN" altLang="en-US">
                  <a:latin typeface="微软雅黑" panose="020B0503020204020204" pitchFamily="34" charset="-122"/>
                  <a:ea typeface="微软雅黑" panose="020B0503020204020204" pitchFamily="34" charset="-122"/>
                </a:rPr>
                <a:t>质量管理体系持续改进</a:t>
              </a: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3848" y="7148"/>
              <a:ext cx="3168" cy="580"/>
            </a:xfrm>
            <a:prstGeom prst="rect">
              <a:avLst/>
            </a:prstGeom>
            <a:noFill/>
          </p:spPr>
          <p:txBody>
            <a:bodyPr wrap="none" rtlCol="0">
              <a:spAutoFit/>
            </a:bodyPr>
            <a:p>
              <a:r>
                <a:rPr lang="zh-CN" altLang="en-US" b="1">
                  <a:solidFill>
                    <a:srgbClr val="0601C0"/>
                  </a:solidFill>
                  <a:latin typeface="微软雅黑" panose="020B0503020204020204" pitchFamily="34" charset="-122"/>
                  <a:ea typeface="微软雅黑" panose="020B0503020204020204" pitchFamily="34" charset="-122"/>
                </a:rPr>
                <a:t>研发过程持续改进</a:t>
              </a:r>
              <a:endParaRPr lang="zh-CN" altLang="en-US" b="1">
                <a:solidFill>
                  <a:srgbClr val="0601C0"/>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4350" y="5705"/>
              <a:ext cx="2088" cy="1016"/>
            </a:xfrm>
            <a:prstGeom prst="rect">
              <a:avLst/>
            </a:prstGeom>
            <a:noFill/>
          </p:spPr>
          <p:txBody>
            <a:bodyPr wrap="none" rtlCol="0">
              <a:spAutoFit/>
            </a:bodyPr>
            <a:p>
              <a:pPr algn="ctr"/>
              <a:r>
                <a:rPr lang="zh-CN" altLang="en-US">
                  <a:latin typeface="微软雅黑" panose="020B0503020204020204" pitchFamily="34" charset="-122"/>
                  <a:ea typeface="微软雅黑" panose="020B0503020204020204" pitchFamily="34" charset="-122"/>
                </a:rPr>
                <a:t>产品质</a:t>
              </a:r>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rPr>
                <a:t>量持续改进</a:t>
              </a:r>
              <a:endParaRPr lang="zh-CN" altLang="en-US">
                <a:latin typeface="微软雅黑" panose="020B0503020204020204" pitchFamily="34" charset="-122"/>
                <a:ea typeface="微软雅黑" panose="020B0503020204020204" pitchFamily="34" charset="-122"/>
              </a:endParaRPr>
            </a:p>
          </p:txBody>
        </p:sp>
        <p:sp>
          <p:nvSpPr>
            <p:cNvPr id="11" name="文本框 10"/>
            <p:cNvSpPr txBox="1"/>
            <p:nvPr/>
          </p:nvSpPr>
          <p:spPr>
            <a:xfrm>
              <a:off x="4568" y="3994"/>
              <a:ext cx="1728" cy="1452"/>
            </a:xfrm>
            <a:prstGeom prst="rect">
              <a:avLst/>
            </a:prstGeom>
            <a:noFill/>
          </p:spPr>
          <p:txBody>
            <a:bodyPr wrap="none" rtlCol="0">
              <a:spAutoFit/>
            </a:bodyPr>
            <a:p>
              <a:pPr algn="ctr"/>
              <a:r>
                <a:rPr lang="zh-CN" altLang="en-US" b="1">
                  <a:solidFill>
                    <a:srgbClr val="FF0000"/>
                  </a:solidFill>
                  <a:latin typeface="微软雅黑" panose="020B0503020204020204" pitchFamily="34" charset="-122"/>
                  <a:ea typeface="微软雅黑" panose="020B0503020204020204" pitchFamily="34" charset="-122"/>
                </a:rPr>
                <a:t>增</a:t>
              </a:r>
              <a:endParaRPr lang="zh-CN" altLang="en-US" b="1">
                <a:solidFill>
                  <a:srgbClr val="FF0000"/>
                </a:solidFill>
                <a:latin typeface="微软雅黑" panose="020B0503020204020204" pitchFamily="34" charset="-122"/>
                <a:ea typeface="微软雅黑" panose="020B0503020204020204" pitchFamily="34" charset="-122"/>
              </a:endParaRPr>
            </a:p>
            <a:p>
              <a:pPr algn="ctr"/>
              <a:r>
                <a:rPr lang="zh-CN" altLang="en-US" b="1">
                  <a:solidFill>
                    <a:srgbClr val="FF0000"/>
                  </a:solidFill>
                  <a:latin typeface="微软雅黑" panose="020B0503020204020204" pitchFamily="34" charset="-122"/>
                  <a:ea typeface="微软雅黑" panose="020B0503020204020204" pitchFamily="34" charset="-122"/>
                </a:rPr>
                <a:t>强客</a:t>
              </a:r>
              <a:endParaRPr lang="zh-CN" altLang="en-US" b="1">
                <a:solidFill>
                  <a:srgbClr val="FF0000"/>
                </a:solidFill>
                <a:latin typeface="微软雅黑" panose="020B0503020204020204" pitchFamily="34" charset="-122"/>
                <a:ea typeface="微软雅黑" panose="020B0503020204020204" pitchFamily="34" charset="-122"/>
              </a:endParaRPr>
            </a:p>
            <a:p>
              <a:pPr algn="ctr"/>
              <a:r>
                <a:rPr lang="zh-CN" altLang="en-US" b="1">
                  <a:solidFill>
                    <a:srgbClr val="FF0000"/>
                  </a:solidFill>
                  <a:latin typeface="微软雅黑" panose="020B0503020204020204" pitchFamily="34" charset="-122"/>
                  <a:ea typeface="微软雅黑" panose="020B0503020204020204" pitchFamily="34" charset="-122"/>
                </a:rPr>
                <a:t>户满意度</a:t>
              </a:r>
              <a:endParaRPr lang="zh-CN" altLang="en-US" b="1">
                <a:solidFill>
                  <a:srgbClr val="FF0000"/>
                </a:solidFill>
                <a:latin typeface="微软雅黑" panose="020B0503020204020204" pitchFamily="34" charset="-122"/>
                <a:ea typeface="微软雅黑" panose="020B0503020204020204" pitchFamily="34" charset="-122"/>
              </a:endParaRPr>
            </a:p>
          </p:txBody>
        </p:sp>
        <p:sp>
          <p:nvSpPr>
            <p:cNvPr id="12" name="上箭头 11"/>
            <p:cNvSpPr/>
            <p:nvPr/>
          </p:nvSpPr>
          <p:spPr>
            <a:xfrm>
              <a:off x="5212" y="7716"/>
              <a:ext cx="319" cy="627"/>
            </a:xfrm>
            <a:prstGeom prst="upArrow">
              <a:avLst>
                <a:gd name="adj1" fmla="val 50000"/>
                <a:gd name="adj2" fmla="val 81504"/>
              </a:avLst>
            </a:prstGeom>
            <a:solidFill>
              <a:schemeClr val="accent2">
                <a:lumMod val="40000"/>
                <a:lumOff val="6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3" name="上箭头 12"/>
            <p:cNvSpPr/>
            <p:nvPr/>
          </p:nvSpPr>
          <p:spPr>
            <a:xfrm>
              <a:off x="5212" y="6664"/>
              <a:ext cx="319" cy="627"/>
            </a:xfrm>
            <a:prstGeom prst="upArrow">
              <a:avLst>
                <a:gd name="adj1" fmla="val 50000"/>
                <a:gd name="adj2" fmla="val 81504"/>
              </a:avLst>
            </a:prstGeom>
            <a:solidFill>
              <a:schemeClr val="accent2">
                <a:lumMod val="40000"/>
                <a:lumOff val="6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4" name="上箭头 13"/>
            <p:cNvSpPr/>
            <p:nvPr/>
          </p:nvSpPr>
          <p:spPr>
            <a:xfrm>
              <a:off x="5237" y="5314"/>
              <a:ext cx="319" cy="627"/>
            </a:xfrm>
            <a:prstGeom prst="upArrow">
              <a:avLst>
                <a:gd name="adj1" fmla="val 50000"/>
                <a:gd name="adj2" fmla="val 81504"/>
              </a:avLst>
            </a:prstGeom>
            <a:solidFill>
              <a:schemeClr val="accent2">
                <a:lumMod val="40000"/>
                <a:lumOff val="6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grpSp>
          <p:nvGrpSpPr>
            <p:cNvPr id="16" name="组合 15"/>
            <p:cNvGrpSpPr/>
            <p:nvPr/>
          </p:nvGrpSpPr>
          <p:grpSpPr>
            <a:xfrm>
              <a:off x="11482" y="4037"/>
              <a:ext cx="1440" cy="4818"/>
              <a:chOff x="9292" y="3122"/>
              <a:chExt cx="1440" cy="4818"/>
            </a:xfrm>
          </p:grpSpPr>
          <p:sp>
            <p:nvSpPr>
              <p:cNvPr id="4" name="矩形 3"/>
              <p:cNvSpPr/>
              <p:nvPr/>
            </p:nvSpPr>
            <p:spPr>
              <a:xfrm>
                <a:off x="9292" y="3122"/>
                <a:ext cx="1440" cy="481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5" name="文本框 14"/>
              <p:cNvSpPr txBox="1"/>
              <p:nvPr/>
            </p:nvSpPr>
            <p:spPr>
              <a:xfrm>
                <a:off x="9626" y="3892"/>
                <a:ext cx="772" cy="3172"/>
              </a:xfrm>
              <a:prstGeom prst="rect">
                <a:avLst/>
              </a:prstGeom>
              <a:noFill/>
            </p:spPr>
            <p:txBody>
              <a:bodyPr vert="eaVert" wrap="none" rtlCol="0">
                <a:spAutoFit/>
              </a:bodyPr>
              <a:p>
                <a:r>
                  <a:rPr lang="zh-CN" altLang="en-US" sz="2000" b="1">
                    <a:solidFill>
                      <a:srgbClr val="FF0000"/>
                    </a:solidFill>
                    <a:latin typeface="微软雅黑" panose="020B0503020204020204" pitchFamily="34" charset="-122"/>
                    <a:ea typeface="微软雅黑" panose="020B0503020204020204" pitchFamily="34" charset="-122"/>
                  </a:rPr>
                  <a:t>质</a:t>
                </a:r>
                <a:r>
                  <a:rPr lang="en-US" altLang="zh-CN" sz="2000" b="1">
                    <a:solidFill>
                      <a:srgbClr val="FF0000"/>
                    </a:solidFill>
                    <a:latin typeface="微软雅黑" panose="020B0503020204020204" pitchFamily="34" charset="-122"/>
                    <a:ea typeface="微软雅黑" panose="020B0503020204020204" pitchFamily="34" charset="-122"/>
                  </a:rPr>
                  <a:t>    </a:t>
                </a:r>
                <a:r>
                  <a:rPr lang="zh-CN" altLang="en-US" sz="2000" b="1">
                    <a:solidFill>
                      <a:srgbClr val="FF0000"/>
                    </a:solidFill>
                    <a:latin typeface="微软雅黑" panose="020B0503020204020204" pitchFamily="34" charset="-122"/>
                    <a:ea typeface="微软雅黑" panose="020B0503020204020204" pitchFamily="34" charset="-122"/>
                  </a:rPr>
                  <a:t>量</a:t>
                </a:r>
                <a:r>
                  <a:rPr lang="en-US" altLang="zh-CN" sz="2000" b="1">
                    <a:solidFill>
                      <a:srgbClr val="FF0000"/>
                    </a:solidFill>
                    <a:latin typeface="微软雅黑" panose="020B0503020204020204" pitchFamily="34" charset="-122"/>
                    <a:ea typeface="微软雅黑" panose="020B0503020204020204" pitchFamily="34" charset="-122"/>
                  </a:rPr>
                  <a:t>    </a:t>
                </a:r>
                <a:r>
                  <a:rPr lang="zh-CN" altLang="en-US" sz="2000" b="1">
                    <a:solidFill>
                      <a:srgbClr val="FF0000"/>
                    </a:solidFill>
                    <a:latin typeface="微软雅黑" panose="020B0503020204020204" pitchFamily="34" charset="-122"/>
                    <a:ea typeface="微软雅黑" panose="020B0503020204020204" pitchFamily="34" charset="-122"/>
                  </a:rPr>
                  <a:t>回</a:t>
                </a:r>
                <a:r>
                  <a:rPr lang="en-US" altLang="zh-CN" sz="2000" b="1">
                    <a:solidFill>
                      <a:srgbClr val="FF0000"/>
                    </a:solidFill>
                    <a:latin typeface="微软雅黑" panose="020B0503020204020204" pitchFamily="34" charset="-122"/>
                    <a:ea typeface="微软雅黑" panose="020B0503020204020204" pitchFamily="34" charset="-122"/>
                  </a:rPr>
                  <a:t>    </a:t>
                </a:r>
                <a:r>
                  <a:rPr lang="zh-CN" altLang="en-US" sz="2000" b="1">
                    <a:solidFill>
                      <a:srgbClr val="FF0000"/>
                    </a:solidFill>
                    <a:latin typeface="微软雅黑" panose="020B0503020204020204" pitchFamily="34" charset="-122"/>
                    <a:ea typeface="微软雅黑" panose="020B0503020204020204" pitchFamily="34" charset="-122"/>
                  </a:rPr>
                  <a:t>溯</a:t>
                </a:r>
                <a:endParaRPr lang="zh-CN" altLang="en-US" sz="2000" b="1">
                  <a:solidFill>
                    <a:srgbClr val="FF0000"/>
                  </a:solidFill>
                  <a:latin typeface="微软雅黑" panose="020B0503020204020204" pitchFamily="34" charset="-122"/>
                  <a:ea typeface="微软雅黑" panose="020B0503020204020204" pitchFamily="34" charset="-122"/>
                </a:endParaRPr>
              </a:p>
            </p:txBody>
          </p:sp>
        </p:grpSp>
        <p:cxnSp>
          <p:nvCxnSpPr>
            <p:cNvPr id="17" name="直接箭头连接符 16"/>
            <p:cNvCxnSpPr/>
            <p:nvPr/>
          </p:nvCxnSpPr>
          <p:spPr>
            <a:xfrm flipH="1" flipV="1">
              <a:off x="7338" y="8514"/>
              <a:ext cx="4144" cy="19"/>
            </a:xfrm>
            <a:prstGeom prst="straightConnector1">
              <a:avLst/>
            </a:prstGeom>
            <a:solidFill>
              <a:schemeClr val="accent1"/>
            </a:solidFill>
            <a:ln w="38100" cap="flat" cmpd="sng" algn="ctr">
              <a:solidFill>
                <a:srgbClr val="0601C0"/>
              </a:solidFill>
              <a:prstDash val="solid"/>
              <a:round/>
              <a:headEnd type="none" w="med" len="med"/>
              <a:tailEnd type="stealth" w="med" len="med"/>
            </a:ln>
          </p:spPr>
        </p:cxnSp>
        <p:cxnSp>
          <p:nvCxnSpPr>
            <p:cNvPr id="18" name="直接箭头连接符 17"/>
            <p:cNvCxnSpPr/>
            <p:nvPr/>
          </p:nvCxnSpPr>
          <p:spPr>
            <a:xfrm flipH="1" flipV="1">
              <a:off x="6898" y="7425"/>
              <a:ext cx="4584" cy="19"/>
            </a:xfrm>
            <a:prstGeom prst="straightConnector1">
              <a:avLst/>
            </a:prstGeom>
            <a:solidFill>
              <a:schemeClr val="accent1"/>
            </a:solidFill>
            <a:ln w="38100" cap="flat" cmpd="sng" algn="ctr">
              <a:solidFill>
                <a:srgbClr val="0601C0"/>
              </a:solidFill>
              <a:prstDash val="solid"/>
              <a:round/>
              <a:headEnd type="none" w="med" len="med"/>
              <a:tailEnd type="stealth" w="med" len="med"/>
            </a:ln>
          </p:spPr>
        </p:cxnSp>
        <p:cxnSp>
          <p:nvCxnSpPr>
            <p:cNvPr id="19" name="直接箭头连接符 18"/>
            <p:cNvCxnSpPr/>
            <p:nvPr/>
          </p:nvCxnSpPr>
          <p:spPr>
            <a:xfrm flipH="1">
              <a:off x="6202" y="6163"/>
              <a:ext cx="5280" cy="21"/>
            </a:xfrm>
            <a:prstGeom prst="straightConnector1">
              <a:avLst/>
            </a:prstGeom>
            <a:solidFill>
              <a:schemeClr val="accent1"/>
            </a:solidFill>
            <a:ln w="38100" cap="flat" cmpd="sng" algn="ctr">
              <a:solidFill>
                <a:srgbClr val="0601C0"/>
              </a:solidFill>
              <a:prstDash val="solid"/>
              <a:round/>
              <a:headEnd type="none" w="med" len="med"/>
              <a:tailEnd type="stealth" w="med" len="med"/>
            </a:ln>
          </p:spPr>
        </p:cxnSp>
      </p:grpSp>
      <p:sp>
        <p:nvSpPr>
          <p:cNvPr id="20" name="文本框 19"/>
          <p:cNvSpPr txBox="1"/>
          <p:nvPr/>
        </p:nvSpPr>
        <p:spPr>
          <a:xfrm>
            <a:off x="7727315" y="2193290"/>
            <a:ext cx="2214880" cy="2861310"/>
          </a:xfrm>
          <a:prstGeom prst="rect">
            <a:avLst/>
          </a:prstGeom>
          <a:noFill/>
        </p:spPr>
        <p:txBody>
          <a:bodyPr wrap="none" rtlCol="0">
            <a:spAutoFit/>
          </a:bodyPr>
          <a:p>
            <a:pPr algn="ctr">
              <a:lnSpc>
                <a:spcPct val="150000"/>
              </a:lnSpc>
            </a:pPr>
            <a:r>
              <a:rPr lang="zh-CN" altLang="en-US" sz="2000">
                <a:solidFill>
                  <a:srgbClr val="0601C0"/>
                </a:solidFill>
                <a:latin typeface="微软雅黑" panose="020B0503020204020204" pitchFamily="34" charset="-122"/>
                <a:ea typeface="微软雅黑" panose="020B0503020204020204" pitchFamily="34" charset="-122"/>
                <a:sym typeface="+mn-ea"/>
              </a:rPr>
              <a:t>吃一堑长一智</a:t>
            </a:r>
            <a:endParaRPr lang="zh-CN" altLang="en-US" sz="2000">
              <a:solidFill>
                <a:srgbClr val="0601C0"/>
              </a:solidFill>
              <a:latin typeface="微软雅黑" panose="020B0503020204020204" pitchFamily="34" charset="-122"/>
              <a:ea typeface="微软雅黑" panose="020B0503020204020204" pitchFamily="34" charset="-122"/>
            </a:endParaRPr>
          </a:p>
          <a:p>
            <a:pPr algn="ctr">
              <a:lnSpc>
                <a:spcPct val="150000"/>
              </a:lnSpc>
            </a:pPr>
            <a:endParaRPr lang="zh-CN" altLang="en-US" sz="2000">
              <a:solidFill>
                <a:srgbClr val="0601C0"/>
              </a:solidFill>
              <a:latin typeface="微软雅黑" panose="020B0503020204020204" pitchFamily="34" charset="-122"/>
              <a:ea typeface="微软雅黑" panose="020B0503020204020204" pitchFamily="34" charset="-122"/>
              <a:sym typeface="+mn-ea"/>
            </a:endParaRPr>
          </a:p>
          <a:p>
            <a:pPr algn="ctr">
              <a:lnSpc>
                <a:spcPct val="150000"/>
              </a:lnSpc>
            </a:pPr>
            <a:r>
              <a:rPr lang="zh-CN" altLang="en-US" sz="2000">
                <a:solidFill>
                  <a:srgbClr val="0601C0"/>
                </a:solidFill>
                <a:latin typeface="微软雅黑" panose="020B0503020204020204" pitchFamily="34" charset="-122"/>
                <a:ea typeface="微软雅黑" panose="020B0503020204020204" pitchFamily="34" charset="-122"/>
                <a:sym typeface="+mn-ea"/>
              </a:rPr>
              <a:t>吾日三省吾身</a:t>
            </a:r>
            <a:endParaRPr lang="zh-CN" altLang="en-US" sz="2000">
              <a:solidFill>
                <a:srgbClr val="0601C0"/>
              </a:solidFill>
              <a:latin typeface="微软雅黑" panose="020B0503020204020204" pitchFamily="34" charset="-122"/>
              <a:ea typeface="微软雅黑" panose="020B0503020204020204" pitchFamily="34" charset="-122"/>
            </a:endParaRPr>
          </a:p>
          <a:p>
            <a:pPr algn="ctr">
              <a:lnSpc>
                <a:spcPct val="150000"/>
              </a:lnSpc>
            </a:pPr>
            <a:endParaRPr lang="zh-CN" altLang="en-US" sz="2000">
              <a:solidFill>
                <a:srgbClr val="0601C0"/>
              </a:solidFill>
              <a:latin typeface="微软雅黑" panose="020B0503020204020204" pitchFamily="34" charset="-122"/>
              <a:ea typeface="微软雅黑" panose="020B0503020204020204" pitchFamily="34" charset="-122"/>
            </a:endParaRPr>
          </a:p>
          <a:p>
            <a:pPr algn="ctr">
              <a:lnSpc>
                <a:spcPct val="150000"/>
              </a:lnSpc>
            </a:pPr>
            <a:r>
              <a:rPr lang="zh-CN" altLang="en-US" sz="2000">
                <a:solidFill>
                  <a:srgbClr val="0601C0"/>
                </a:solidFill>
                <a:latin typeface="微软雅黑" panose="020B0503020204020204" pitchFamily="34" charset="-122"/>
                <a:ea typeface="微软雅黑" panose="020B0503020204020204" pitchFamily="34" charset="-122"/>
              </a:rPr>
              <a:t>前事不忘后事之师</a:t>
            </a:r>
            <a:endParaRPr lang="zh-CN" altLang="en-US" sz="2000">
              <a:solidFill>
                <a:srgbClr val="0601C0"/>
              </a:solidFill>
              <a:latin typeface="微软雅黑" panose="020B0503020204020204" pitchFamily="34" charset="-122"/>
              <a:ea typeface="微软雅黑" panose="020B0503020204020204" pitchFamily="34" charset="-122"/>
            </a:endParaRPr>
          </a:p>
          <a:p>
            <a:pPr algn="ctr">
              <a:lnSpc>
                <a:spcPct val="150000"/>
              </a:lnSpc>
            </a:pPr>
            <a:endParaRPr lang="zh-CN" altLang="en-US" sz="2000">
              <a:solidFill>
                <a:srgbClr val="0601C0"/>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7" presetClass="entr" presetSubtype="4"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0" fill="hold"/>
                                        <p:tgtEl>
                                          <p:spTgt spid="21"/>
                                        </p:tgtEl>
                                        <p:attrNameLst>
                                          <p:attrName>ppt_x</p:attrName>
                                        </p:attrNameLst>
                                      </p:cBhvr>
                                      <p:tavLst>
                                        <p:tav tm="0">
                                          <p:val>
                                            <p:strVal val="#ppt_x"/>
                                          </p:val>
                                        </p:tav>
                                        <p:tav tm="100000">
                                          <p:val>
                                            <p:strVal val="#ppt_x"/>
                                          </p:val>
                                        </p:tav>
                                      </p:tavLst>
                                    </p:anim>
                                    <p:anim calcmode="lin" valueType="num">
                                      <p:cBhvr additive="base">
                                        <p:cTn id="12" dur="50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fill="hold"/>
                                        <p:tgtEl>
                                          <p:spTgt spid="20"/>
                                        </p:tgtEl>
                                        <p:attrNameLst>
                                          <p:attrName>ppt_x</p:attrName>
                                        </p:attrNameLst>
                                      </p:cBhvr>
                                      <p:tavLst>
                                        <p:tav tm="0">
                                          <p:val>
                                            <p:strVal val="#ppt_x"/>
                                          </p:val>
                                        </p:tav>
                                        <p:tav tm="100000">
                                          <p:val>
                                            <p:strVal val="#ppt_x"/>
                                          </p:val>
                                        </p:tav>
                                      </p:tavLst>
                                    </p:anim>
                                    <p:anim calcmode="lin" valueType="num">
                                      <p:cBhvr additive="base">
                                        <p:cTn id="1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7170"/>
                                        </p:tgtEl>
                                        <p:attrNameLst>
                                          <p:attrName>style.visibility</p:attrName>
                                        </p:attrNameLst>
                                      </p:cBhvr>
                                      <p:to>
                                        <p:strVal val="visible"/>
                                      </p:to>
                                    </p:set>
                                    <p:anim calcmode="lin" valueType="num">
                                      <p:cBhvr additive="base">
                                        <p:cTn id="23" dur="500" fill="hold"/>
                                        <p:tgtEl>
                                          <p:spTgt spid="7170"/>
                                        </p:tgtEl>
                                        <p:attrNameLst>
                                          <p:attrName>ppt_x</p:attrName>
                                        </p:attrNameLst>
                                      </p:cBhvr>
                                      <p:tavLst>
                                        <p:tav tm="0">
                                          <p:val>
                                            <p:strVal val="#ppt_x"/>
                                          </p:val>
                                        </p:tav>
                                        <p:tav tm="100000">
                                          <p:val>
                                            <p:strVal val="#ppt_x"/>
                                          </p:val>
                                        </p:tav>
                                      </p:tavLst>
                                    </p:anim>
                                    <p:anim calcmode="lin" valueType="num">
                                      <p:cBhvr additive="base">
                                        <p:cTn id="24" dur="500" fill="hold"/>
                                        <p:tgtEl>
                                          <p:spTgt spid="71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animBg="1"/>
      <p:bldP spid="20" grpId="0"/>
      <p:bldP spid="20" grpId="1"/>
      <p:bldP spid="7170" grpId="0" bldLvl="0" animBg="1"/>
      <p:bldP spid="7170" grpId="1"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1"/>
          <p:cNvSpPr/>
          <p:nvPr/>
        </p:nvSpPr>
        <p:spPr>
          <a:xfrm>
            <a:off x="0" y="0"/>
            <a:ext cx="2011680" cy="460375"/>
          </a:xfrm>
          <a:prstGeom prst="rect">
            <a:avLst/>
          </a:prstGeom>
          <a:noFill/>
          <a:ln w="9525">
            <a:noFill/>
          </a:ln>
        </p:spPr>
        <p:txBody>
          <a:bodyPr wrap="none" anchor="t" anchorCtr="0">
            <a:spAutoFit/>
          </a:bodyPr>
          <a:p>
            <a:r>
              <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根因分析回顾</a:t>
            </a:r>
            <a:endParaRPr 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4" name="文本框 3"/>
          <p:cNvSpPr txBox="1"/>
          <p:nvPr/>
        </p:nvSpPr>
        <p:spPr>
          <a:xfrm>
            <a:off x="2827020" y="954405"/>
            <a:ext cx="5592445" cy="4572000"/>
          </a:xfrm>
          <a:prstGeom prst="rect">
            <a:avLst/>
          </a:prstGeom>
          <a:noFill/>
        </p:spPr>
        <p:txBody>
          <a:bodyPr wrap="square" rtlCol="0" anchor="t">
            <a:spAutoFit/>
          </a:bodyPr>
          <a:p>
            <a:pPr>
              <a:lnSpc>
                <a:spcPct val="260000"/>
              </a:lnSpc>
              <a:buFont typeface="Wingdings" panose="05000000000000000000" charset="0"/>
            </a:pPr>
            <a:r>
              <a:rPr lang="zh-CN"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步骤一：过程还原</a:t>
            </a:r>
            <a:r>
              <a:rPr lang="en-US" altLang="zh-CN"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回放</a:t>
            </a:r>
            <a:endParaRPr lang="zh-CN" altLang="en-US"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260000"/>
              </a:lnSpc>
              <a:buFont typeface="Wingdings" panose="05000000000000000000" charset="0"/>
            </a:pPr>
            <a:r>
              <a:rPr lang="zh-CN" altLang="en-US"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步骤二：引入点、控制点分析</a:t>
            </a:r>
            <a:endParaRPr lang="zh-CN" altLang="en-US"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260000"/>
              </a:lnSpc>
              <a:buFont typeface="Wingdings" panose="05000000000000000000" charset="0"/>
            </a:pPr>
            <a:r>
              <a:rPr lang="zh-CN" altLang="en-US"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步骤三：</a:t>
            </a:r>
            <a:r>
              <a:rPr lang="en-US" altLang="zh-CN"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5HWY</a:t>
            </a:r>
            <a:r>
              <a:rPr lang="zh-CN" altLang="en-US"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法找到根因</a:t>
            </a:r>
            <a:endParaRPr lang="zh-CN" altLang="en-US"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260000"/>
              </a:lnSpc>
              <a:buFont typeface="Wingdings" panose="05000000000000000000" charset="0"/>
            </a:pPr>
            <a:r>
              <a:rPr lang="zh-CN" altLang="en-US"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步骤四：给出改进措施（预防措施）</a:t>
            </a:r>
            <a:endParaRPr lang="zh-CN" altLang="en-US" sz="2800" noProof="0" dirty="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0" fill="hold"/>
                                        <p:tgtEl>
                                          <p:spTgt spid="4"/>
                                        </p:tgtEl>
                                        <p:attrNameLst>
                                          <p:attrName>ppt_x</p:attrName>
                                        </p:attrNameLst>
                                      </p:cBhvr>
                                      <p:tavLst>
                                        <p:tav tm="0">
                                          <p:val>
                                            <p:strVal val="#ppt_x"/>
                                          </p:val>
                                        </p:tav>
                                        <p:tav tm="100000">
                                          <p:val>
                                            <p:strVal val="#ppt_x"/>
                                          </p:val>
                                        </p:tav>
                                      </p:tavLst>
                                    </p:anim>
                                    <p:anim calcmode="lin" valueType="num">
                                      <p:cBhvr additive="base">
                                        <p:cTn id="8" dur="5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5537" name="文本框 6"/>
          <p:cNvSpPr/>
          <p:nvPr/>
        </p:nvSpPr>
        <p:spPr>
          <a:xfrm>
            <a:off x="4321175" y="2808288"/>
            <a:ext cx="3889375" cy="769937"/>
          </a:xfrm>
          <a:prstGeom prst="rect">
            <a:avLst/>
          </a:prstGeom>
          <a:noFill/>
          <a:ln w="9525">
            <a:noFill/>
          </a:ln>
        </p:spPr>
        <p:txBody>
          <a:bodyPr anchor="t" anchorCtr="0">
            <a:spAutoFit/>
          </a:bodyPr>
          <a:p>
            <a:r>
              <a:rPr lang="zh-CN" altLang="zh-CN" sz="44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谢谢，请提问！</a:t>
            </a:r>
            <a:endParaRPr lang="zh-CN" altLang="zh-CN" dirty="0">
              <a:latin typeface="Arial" panose="020B0604020202020204" pitchFamily="34" charset="0"/>
              <a:ea typeface="宋体" panose="02010600030101010101" pitchFamily="2" charset="-122"/>
            </a:endParaRPr>
          </a:p>
        </p:txBody>
      </p:sp>
      <p:pic>
        <p:nvPicPr>
          <p:cNvPr id="65538" name="图片 4"/>
          <p:cNvPicPr>
            <a:picLocks noChangeAspect="1"/>
          </p:cNvPicPr>
          <p:nvPr/>
        </p:nvPicPr>
        <p:blipFill>
          <a:blip r:embed="rId1"/>
          <a:stretch>
            <a:fillRect/>
          </a:stretch>
        </p:blipFill>
        <p:spPr>
          <a:xfrm>
            <a:off x="0" y="11113"/>
            <a:ext cx="11522075" cy="6480175"/>
          </a:xfrm>
          <a:prstGeom prst="rect">
            <a:avLst/>
          </a:prstGeom>
          <a:noFill/>
          <a:ln w="9525">
            <a:noFill/>
          </a:ln>
        </p:spPr>
      </p:pic>
      <p:sp>
        <p:nvSpPr>
          <p:cNvPr id="65539" name="矩形 7"/>
          <p:cNvSpPr/>
          <p:nvPr/>
        </p:nvSpPr>
        <p:spPr>
          <a:xfrm>
            <a:off x="6310313" y="3302000"/>
            <a:ext cx="3975100" cy="349250"/>
          </a:xfrm>
          <a:prstGeom prst="rect">
            <a:avLst/>
          </a:prstGeom>
          <a:solidFill>
            <a:srgbClr val="184199"/>
          </a:solidFill>
          <a:ln w="9525">
            <a:noFill/>
          </a:ln>
        </p:spPr>
        <p:txBody>
          <a:bodyPr anchor="ctr" anchorCtr="0"/>
          <a:p>
            <a:endParaRPr lang="zh-CN" altLang="zh-CN" sz="1700" dirty="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sp>
        <p:nvSpPr>
          <p:cNvPr id="65540" name="PA-矩形 4"/>
          <p:cNvSpPr/>
          <p:nvPr/>
        </p:nvSpPr>
        <p:spPr>
          <a:xfrm>
            <a:off x="6219825" y="2430463"/>
            <a:ext cx="4276725" cy="877887"/>
          </a:xfrm>
          <a:prstGeom prst="rect">
            <a:avLst/>
          </a:prstGeom>
          <a:noFill/>
          <a:ln w="9525">
            <a:noFill/>
          </a:ln>
        </p:spPr>
        <p:txBody>
          <a:bodyPr wrap="none" anchor="t" anchorCtr="0">
            <a:spAutoFit/>
          </a:bodyPr>
          <a:p>
            <a:r>
              <a:rPr lang="zh-CN" altLang="zh-CN" sz="5100" b="1"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THANK YOU</a:t>
            </a:r>
            <a:endParaRPr lang="zh-CN" altLang="zh-CN" sz="5100" b="1"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541" name="PA-矩形 6"/>
          <p:cNvSpPr/>
          <p:nvPr/>
        </p:nvSpPr>
        <p:spPr>
          <a:xfrm>
            <a:off x="6310313" y="3302000"/>
            <a:ext cx="3975100" cy="355600"/>
          </a:xfrm>
          <a:prstGeom prst="rect">
            <a:avLst/>
          </a:prstGeom>
          <a:noFill/>
          <a:ln w="9525">
            <a:noFill/>
          </a:ln>
        </p:spPr>
        <p:txBody>
          <a:bodyPr anchor="t" anchorCtr="0">
            <a:spAutoFit/>
          </a:bodyPr>
          <a:p>
            <a:r>
              <a:rPr lang="zh-CN" altLang="zh-CN" sz="1700" dirty="0">
                <a:solidFill>
                  <a:schemeClr val="bg1"/>
                </a:solidFill>
                <a:latin typeface="Calibri" panose="020F0502020204030204" pitchFamily="34" charset="0"/>
                <a:ea typeface="宋体" panose="02010600030101010101" pitchFamily="2" charset="-122"/>
                <a:sym typeface="Calibri" panose="020F0502020204030204" pitchFamily="34" charset="0"/>
              </a:rPr>
              <a:t>2018</a:t>
            </a:r>
            <a:r>
              <a:rPr lang="zh-CN" altLang="zh-CN" sz="1700" dirty="0">
                <a:solidFill>
                  <a:schemeClr val="bg1"/>
                </a:solidFill>
                <a:latin typeface="Calibri" panose="020F0502020204030204" pitchFamily="34" charset="0"/>
                <a:ea typeface="宋体" panose="02010600030101010101" pitchFamily="2" charset="-122"/>
                <a:sym typeface="宋体" panose="02010600030101010101" pitchFamily="2" charset="-122"/>
              </a:rPr>
              <a:t>深信服科技</a:t>
            </a:r>
            <a:endParaRPr lang="zh-CN" altLang="zh-CN" dirty="0">
              <a:latin typeface="Arial" panose="020B0604020202020204" pitchFamily="34" charset="0"/>
              <a:ea typeface="宋体" panose="02010600030101010101" pitchFamily="2" charset="-122"/>
            </a:endParaRPr>
          </a:p>
        </p:txBody>
      </p:sp>
      <p:pic>
        <p:nvPicPr>
          <p:cNvPr id="65542" name="图片 10"/>
          <p:cNvPicPr>
            <a:picLocks noChangeAspect="1"/>
          </p:cNvPicPr>
          <p:nvPr/>
        </p:nvPicPr>
        <p:blipFill>
          <a:blip r:embed="rId2"/>
          <a:stretch>
            <a:fillRect/>
          </a:stretch>
        </p:blipFill>
        <p:spPr>
          <a:xfrm>
            <a:off x="8578850" y="1701800"/>
            <a:ext cx="1706563" cy="588963"/>
          </a:xfrm>
          <a:prstGeom prst="rect">
            <a:avLst/>
          </a:prstGeom>
          <a:noFill/>
          <a:ln w="9525">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文本框 1"/>
          <p:cNvSpPr/>
          <p:nvPr/>
        </p:nvSpPr>
        <p:spPr>
          <a:xfrm>
            <a:off x="0" y="0"/>
            <a:ext cx="23164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什么是质量回溯</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8677" name="Text Box 6"/>
          <p:cNvSpPr/>
          <p:nvPr/>
        </p:nvSpPr>
        <p:spPr>
          <a:xfrm>
            <a:off x="1709420" y="1494155"/>
            <a:ext cx="2317750" cy="3599815"/>
          </a:xfrm>
          <a:prstGeom prst="rect">
            <a:avLst/>
          </a:prstGeom>
          <a:pattFill prst="pct10">
            <a:fgClr>
              <a:schemeClr val="accent1">
                <a:lumMod val="20000"/>
                <a:lumOff val="80000"/>
              </a:schemeClr>
            </a:fgClr>
            <a:bgClr>
              <a:schemeClr val="bg1"/>
            </a:bgClr>
          </a:pattFill>
          <a:ln w="9525">
            <a:solidFill>
              <a:schemeClr val="accent1"/>
            </a:solidFill>
          </a:ln>
        </p:spPr>
        <p:txBody>
          <a:bodyPr wrap="square">
            <a:spAutoFit/>
          </a:bodyPr>
          <a:p>
            <a:pPr marL="342900" indent="-342900">
              <a:buNone/>
            </a:pPr>
            <a:r>
              <a:rPr lang="zh-CN" altLang="en-US" b="1">
                <a:solidFill>
                  <a:srgbClr val="FF0000"/>
                </a:solidFill>
                <a:latin typeface="Arial" panose="020B0604020202020204" pitchFamily="34" charset="0"/>
                <a:ea typeface="微软雅黑" panose="020B0503020204020204" pitchFamily="34" charset="-122"/>
              </a:rPr>
              <a:t>常见误区</a:t>
            </a:r>
            <a:endParaRPr lang="zh-CN" altLang="en-US" b="1">
              <a:solidFill>
                <a:srgbClr val="FF0000"/>
              </a:solidFill>
              <a:latin typeface="Arial" panose="020B0604020202020204" pitchFamily="34" charset="0"/>
              <a:ea typeface="微软雅黑" panose="020B0503020204020204" pitchFamily="34" charset="-122"/>
            </a:endParaRPr>
          </a:p>
          <a:p>
            <a:pPr marL="342900" indent="-342900">
              <a:buNone/>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r>
              <a:rPr lang="zh-CN" altLang="en-US" sz="1400" b="1">
                <a:solidFill>
                  <a:schemeClr val="tx1"/>
                </a:solidFill>
                <a:latin typeface="Arial" panose="020B0604020202020204" pitchFamily="34" charset="0"/>
                <a:ea typeface="微软雅黑" panose="020B0503020204020204" pitchFamily="34" charset="-122"/>
              </a:rPr>
              <a:t>为了证明自己对</a:t>
            </a: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r>
              <a:rPr lang="zh-CN" altLang="en-US" sz="1400" b="1">
                <a:solidFill>
                  <a:schemeClr val="tx1"/>
                </a:solidFill>
                <a:latin typeface="Arial" panose="020B0604020202020204" pitchFamily="34" charset="0"/>
                <a:ea typeface="微软雅黑" panose="020B0503020204020204" pitchFamily="34" charset="-122"/>
              </a:rPr>
              <a:t>流于形式，走过场</a:t>
            </a: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r>
              <a:rPr lang="zh-CN" altLang="en-US" sz="1400" b="1">
                <a:solidFill>
                  <a:schemeClr val="tx1"/>
                </a:solidFill>
                <a:latin typeface="Arial" panose="020B0604020202020204" pitchFamily="34" charset="0"/>
                <a:ea typeface="微软雅黑" panose="020B0503020204020204" pitchFamily="34" charset="-122"/>
              </a:rPr>
              <a:t>追究责任，开批斗会</a:t>
            </a: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r>
              <a:rPr lang="zh-CN" altLang="en-US" sz="1400" b="1">
                <a:solidFill>
                  <a:schemeClr val="tx1"/>
                </a:solidFill>
                <a:latin typeface="Arial" panose="020B0604020202020204" pitchFamily="34" charset="0"/>
                <a:ea typeface="微软雅黑" panose="020B0503020204020204" pitchFamily="34" charset="-122"/>
              </a:rPr>
              <a:t>推卸责任，归罪于外</a:t>
            </a: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r>
              <a:rPr lang="zh-CN" altLang="en-US" sz="1400" b="1">
                <a:solidFill>
                  <a:schemeClr val="tx1"/>
                </a:solidFill>
                <a:latin typeface="Arial" panose="020B0604020202020204" pitchFamily="34" charset="0"/>
                <a:ea typeface="微软雅黑" panose="020B0503020204020204" pitchFamily="34" charset="-122"/>
              </a:rPr>
              <a:t>快速下结论</a:t>
            </a: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p:txBody>
      </p:sp>
      <p:sp>
        <p:nvSpPr>
          <p:cNvPr id="28678" name="Text Box 7"/>
          <p:cNvSpPr/>
          <p:nvPr/>
        </p:nvSpPr>
        <p:spPr>
          <a:xfrm>
            <a:off x="6529070" y="1494155"/>
            <a:ext cx="2436495" cy="3599815"/>
          </a:xfrm>
          <a:prstGeom prst="rect">
            <a:avLst/>
          </a:prstGeom>
          <a:pattFill prst="pct5">
            <a:fgClr>
              <a:schemeClr val="accent1">
                <a:lumMod val="20000"/>
                <a:lumOff val="80000"/>
              </a:schemeClr>
            </a:fgClr>
            <a:bgClr>
              <a:schemeClr val="bg1"/>
            </a:bgClr>
          </a:pattFill>
          <a:ln w="9525">
            <a:solidFill>
              <a:schemeClr val="accent1"/>
            </a:solidFill>
          </a:ln>
        </p:spPr>
        <p:txBody>
          <a:bodyPr wrap="square">
            <a:spAutoFit/>
          </a:bodyPr>
          <a:p>
            <a:pPr marL="342900" indent="-342900">
              <a:buNone/>
            </a:pPr>
            <a:r>
              <a:rPr lang="zh-CN" altLang="en-US" b="1">
                <a:solidFill>
                  <a:srgbClr val="0601C0"/>
                </a:solidFill>
                <a:latin typeface="Arial" panose="020B0604020202020204" pitchFamily="34" charset="0"/>
                <a:ea typeface="微软雅黑" panose="020B0503020204020204" pitchFamily="34" charset="-122"/>
              </a:rPr>
              <a:t>正确做法</a:t>
            </a:r>
            <a:endParaRPr lang="zh-CN" altLang="en-US" b="1">
              <a:solidFill>
                <a:srgbClr val="0601C0"/>
              </a:solidFill>
              <a:latin typeface="Arial" panose="020B0604020202020204" pitchFamily="34" charset="0"/>
              <a:ea typeface="微软雅黑" panose="020B0503020204020204" pitchFamily="34" charset="-122"/>
            </a:endParaRPr>
          </a:p>
          <a:p>
            <a:pPr marL="342900" indent="-342900">
              <a:buNone/>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r>
              <a:rPr lang="zh-CN" altLang="en-US" sz="1400" b="1">
                <a:solidFill>
                  <a:schemeClr val="tx1"/>
                </a:solidFill>
                <a:latin typeface="Arial" panose="020B0604020202020204" pitchFamily="34" charset="0"/>
                <a:ea typeface="微软雅黑" panose="020B0503020204020204" pitchFamily="34" charset="-122"/>
              </a:rPr>
              <a:t>开放心态</a:t>
            </a: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r>
              <a:rPr lang="zh-CN" altLang="en-US" sz="1400" b="1">
                <a:solidFill>
                  <a:schemeClr val="tx1"/>
                </a:solidFill>
                <a:latin typeface="Arial" panose="020B0604020202020204" pitchFamily="34" charset="0"/>
                <a:ea typeface="微软雅黑" panose="020B0503020204020204" pitchFamily="34" charset="-122"/>
              </a:rPr>
              <a:t>坦诚表达</a:t>
            </a: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r>
              <a:rPr lang="zh-CN" altLang="en-US" sz="1400" b="1">
                <a:solidFill>
                  <a:schemeClr val="tx1"/>
                </a:solidFill>
                <a:latin typeface="Arial" panose="020B0604020202020204" pitchFamily="34" charset="0"/>
                <a:ea typeface="微软雅黑" panose="020B0503020204020204" pitchFamily="34" charset="-122"/>
              </a:rPr>
              <a:t>实事求是</a:t>
            </a: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r>
              <a:rPr lang="zh-CN" altLang="en-US" sz="1400" b="1">
                <a:solidFill>
                  <a:schemeClr val="tx1"/>
                </a:solidFill>
                <a:latin typeface="Arial" panose="020B0604020202020204" pitchFamily="34" charset="0"/>
                <a:ea typeface="微软雅黑" panose="020B0503020204020204" pitchFamily="34" charset="-122"/>
              </a:rPr>
              <a:t>集思广益</a:t>
            </a: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SzPct val="100000"/>
              <a:buFont typeface="Arial" panose="020B0604020202020204" pitchFamily="34" charset="0"/>
              <a:buAutoNum type="circleNumDbPlain"/>
            </a:pPr>
            <a:r>
              <a:rPr lang="zh-CN" altLang="en-US" sz="1400" b="1">
                <a:solidFill>
                  <a:schemeClr val="tx1"/>
                </a:solidFill>
                <a:latin typeface="Arial" panose="020B0604020202020204" pitchFamily="34" charset="0"/>
                <a:ea typeface="微软雅黑" panose="020B0503020204020204" pitchFamily="34" charset="-122"/>
              </a:rPr>
              <a:t>反思自我</a:t>
            </a:r>
            <a:endParaRPr lang="zh-CN" altLang="en-US" sz="1400" b="1">
              <a:solidFill>
                <a:schemeClr val="tx1"/>
              </a:solidFill>
              <a:latin typeface="Arial" panose="020B0604020202020204" pitchFamily="34" charset="0"/>
              <a:ea typeface="微软雅黑" panose="020B0503020204020204" pitchFamily="34" charset="-122"/>
            </a:endParaRPr>
          </a:p>
          <a:p>
            <a:pPr>
              <a:buSzPct val="100000"/>
              <a:buFont typeface="Arial" panose="020B0604020202020204" pitchFamily="34" charset="0"/>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Font typeface="Arial" panose="020B0604020202020204" pitchFamily="34" charset="0"/>
              <a:buAutoNum type="circleNumDbPlain" startAt="6"/>
            </a:pPr>
            <a:r>
              <a:rPr lang="zh-CN" altLang="en-US" sz="1400" b="1">
                <a:solidFill>
                  <a:schemeClr val="tx1"/>
                </a:solidFill>
                <a:ea typeface="微软雅黑" panose="020B0503020204020204" pitchFamily="34" charset="-122"/>
                <a:sym typeface="+mn-ea"/>
              </a:rPr>
              <a:t>刨根问底</a:t>
            </a: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Font typeface="Arial" panose="020B0604020202020204" pitchFamily="34" charset="0"/>
              <a:buAutoNum type="circleNumDbPlain" startAt="6"/>
            </a:pPr>
            <a:endParaRPr lang="zh-CN" altLang="en-US" sz="1400" b="1">
              <a:solidFill>
                <a:schemeClr val="tx1"/>
              </a:solidFill>
              <a:latin typeface="Arial" panose="020B0604020202020204" pitchFamily="34" charset="0"/>
              <a:ea typeface="微软雅黑" panose="020B0503020204020204" pitchFamily="34" charset="-122"/>
            </a:endParaRPr>
          </a:p>
          <a:p>
            <a:pPr marL="342900" indent="-342900">
              <a:buFont typeface="Arial" panose="020B0604020202020204" pitchFamily="34" charset="0"/>
              <a:buAutoNum type="circleNumDbPlain" startAt="6"/>
            </a:pPr>
            <a:r>
              <a:rPr lang="zh-CN" altLang="en-US" sz="1400" b="1">
                <a:solidFill>
                  <a:schemeClr val="tx1"/>
                </a:solidFill>
                <a:ea typeface="微软雅黑" panose="020B0503020204020204" pitchFamily="34" charset="-122"/>
                <a:sym typeface="+mn-ea"/>
              </a:rPr>
              <a:t>重在行动</a:t>
            </a:r>
            <a:endParaRPr lang="zh-CN" altLang="en-US" sz="1400">
              <a:solidFill>
                <a:schemeClr val="tx1"/>
              </a:solidFill>
              <a:latin typeface="Arial" panose="020B0604020202020204" pitchFamily="34" charset="0"/>
            </a:endParaRPr>
          </a:p>
          <a:p>
            <a:pPr marL="342900" indent="-342900">
              <a:buSzPct val="100000"/>
              <a:buFont typeface="Arial" panose="020B0604020202020204" pitchFamily="34" charset="0"/>
              <a:buAutoNum type="circleNumDbPlain"/>
            </a:pPr>
            <a:endParaRPr lang="zh-CN" altLang="en-US" sz="1400" b="1">
              <a:solidFill>
                <a:schemeClr val="tx1"/>
              </a:solidFill>
              <a:latin typeface="Arial" panose="020B0604020202020204" pitchFamily="34" charset="0"/>
              <a:ea typeface="微软雅黑" panose="020B0503020204020204" pitchFamily="34" charset="-122"/>
            </a:endParaRPr>
          </a:p>
        </p:txBody>
      </p:sp>
      <p:sp>
        <p:nvSpPr>
          <p:cNvPr id="3" name="右箭头 2"/>
          <p:cNvSpPr/>
          <p:nvPr/>
        </p:nvSpPr>
        <p:spPr>
          <a:xfrm>
            <a:off x="4155440" y="3051175"/>
            <a:ext cx="2245360" cy="368300"/>
          </a:xfrm>
          <a:prstGeom prst="rightArrow">
            <a:avLst>
              <a:gd name="adj1" fmla="val 50000"/>
              <a:gd name="adj2" fmla="val 118793"/>
            </a:avLst>
          </a:prstGeom>
          <a:gradFill>
            <a:gsLst>
              <a:gs pos="0">
                <a:srgbClr val="56A0B9"/>
              </a:gs>
              <a:gs pos="100000">
                <a:srgbClr val="5DBDC3"/>
              </a:gs>
            </a:gsLst>
            <a:lin scaled="1"/>
          </a:gra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8677"/>
                                        </p:tgtEl>
                                        <p:attrNameLst>
                                          <p:attrName>style.visibility</p:attrName>
                                        </p:attrNameLst>
                                      </p:cBhvr>
                                      <p:to>
                                        <p:strVal val="visible"/>
                                      </p:to>
                                    </p:set>
                                    <p:anim calcmode="lin" valueType="num">
                                      <p:cBhvr additive="base">
                                        <p:cTn id="7" dur="500" fill="hold"/>
                                        <p:tgtEl>
                                          <p:spTgt spid="28677"/>
                                        </p:tgtEl>
                                        <p:attrNameLst>
                                          <p:attrName>ppt_x</p:attrName>
                                        </p:attrNameLst>
                                      </p:cBhvr>
                                      <p:tavLst>
                                        <p:tav tm="0">
                                          <p:val>
                                            <p:strVal val="#ppt_x"/>
                                          </p:val>
                                        </p:tav>
                                        <p:tav tm="100000">
                                          <p:val>
                                            <p:strVal val="#ppt_x"/>
                                          </p:val>
                                        </p:tav>
                                      </p:tavLst>
                                    </p:anim>
                                    <p:anim calcmode="lin" valueType="num">
                                      <p:cBhvr additive="base">
                                        <p:cTn id="8" dur="500" fill="hold"/>
                                        <p:tgtEl>
                                          <p:spTgt spid="2867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28678"/>
                                        </p:tgtEl>
                                        <p:attrNameLst>
                                          <p:attrName>style.visibility</p:attrName>
                                        </p:attrNameLst>
                                      </p:cBhvr>
                                      <p:to>
                                        <p:strVal val="visible"/>
                                      </p:to>
                                    </p:set>
                                    <p:anim calcmode="lin" valueType="num">
                                      <p:cBhvr additive="base">
                                        <p:cTn id="17" dur="500" fill="hold"/>
                                        <p:tgtEl>
                                          <p:spTgt spid="28678"/>
                                        </p:tgtEl>
                                        <p:attrNameLst>
                                          <p:attrName>ppt_x</p:attrName>
                                        </p:attrNameLst>
                                      </p:cBhvr>
                                      <p:tavLst>
                                        <p:tav tm="0">
                                          <p:val>
                                            <p:strVal val="#ppt_x"/>
                                          </p:val>
                                        </p:tav>
                                        <p:tav tm="100000">
                                          <p:val>
                                            <p:strVal val="#ppt_x"/>
                                          </p:val>
                                        </p:tav>
                                      </p:tavLst>
                                    </p:anim>
                                    <p:anim calcmode="lin" valueType="num">
                                      <p:cBhvr additive="base">
                                        <p:cTn id="18" dur="500" fill="hold"/>
                                        <p:tgtEl>
                                          <p:spTgt spid="2867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7" grpId="0" animBg="1"/>
      <p:bldP spid="28677" grpId="1" animBg="1"/>
      <p:bldP spid="3" grpId="0" animBg="1"/>
      <p:bldP spid="3" grpId="1" animBg="1"/>
      <p:bldP spid="28678" grpId="0" animBg="1"/>
      <p:bldP spid="28678"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文本框 1"/>
          <p:cNvSpPr/>
          <p:nvPr/>
        </p:nvSpPr>
        <p:spPr>
          <a:xfrm>
            <a:off x="0" y="0"/>
            <a:ext cx="231648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什么是质量回溯</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2" name="文本框 1"/>
          <p:cNvSpPr txBox="1"/>
          <p:nvPr/>
        </p:nvSpPr>
        <p:spPr>
          <a:xfrm>
            <a:off x="172720" y="1074420"/>
            <a:ext cx="11042015" cy="3999865"/>
          </a:xfrm>
          <a:prstGeom prst="rect">
            <a:avLst/>
          </a:prstGeom>
          <a:solidFill>
            <a:schemeClr val="accent1">
              <a:lumMod val="20000"/>
              <a:lumOff val="80000"/>
            </a:schemeClr>
          </a:solidFill>
        </p:spPr>
        <p:txBody>
          <a:bodyPr wrap="square" rtlCol="0" anchor="t">
            <a:spAutoFit/>
          </a:bodyPr>
          <a:p>
            <a:pPr marL="285750" indent="-285750">
              <a:lnSpc>
                <a:spcPct val="150000"/>
              </a:lnSpc>
              <a:buFont typeface="Wingdings" panose="05000000000000000000" charset="0"/>
              <a:buChar char="p"/>
            </a:pPr>
            <a:r>
              <a:rPr lang="zh-CN" altLang="en-US" sz="2000" b="1">
                <a:latin typeface="微软雅黑" panose="020B0503020204020204" pitchFamily="34" charset="-122"/>
                <a:ea typeface="微软雅黑" panose="020B0503020204020204" pitchFamily="34" charset="-122"/>
              </a:rPr>
              <a:t>质量回溯成功的关键：</a:t>
            </a:r>
            <a:endParaRPr lang="zh-CN" altLang="en-US" sz="2000" b="1">
              <a:latin typeface="微软雅黑" panose="020B0503020204020204" pitchFamily="34" charset="-122"/>
              <a:ea typeface="微软雅黑" panose="020B0503020204020204" pitchFamily="34" charset="-122"/>
            </a:endParaRPr>
          </a:p>
          <a:p>
            <a:pPr marL="742950" lvl="1" indent="-285750">
              <a:lnSpc>
                <a:spcPct val="150000"/>
              </a:lnSpc>
              <a:buFont typeface="Wingdings" panose="05000000000000000000" charset="0"/>
              <a:buChar char="l"/>
            </a:pPr>
            <a:r>
              <a:rPr lang="zh-CN" altLang="en-US" b="1">
                <a:solidFill>
                  <a:srgbClr val="0601C0"/>
                </a:solidFill>
                <a:ea typeface="微软雅黑" panose="020B0503020204020204" pitchFamily="34" charset="-122"/>
                <a:sym typeface="+mn-ea"/>
              </a:rPr>
              <a:t>各级主管以身作则：</a:t>
            </a:r>
            <a:r>
              <a:rPr lang="zh-CN" altLang="en-US" sz="1600">
                <a:solidFill>
                  <a:schemeClr val="tx1"/>
                </a:solidFill>
                <a:latin typeface="微软雅黑" panose="020B0503020204020204" pitchFamily="34" charset="-122"/>
                <a:ea typeface="微软雅黑" panose="020B0503020204020204" pitchFamily="34" charset="-122"/>
                <a:sym typeface="+mn-ea"/>
              </a:rPr>
              <a:t>一把手的行为会影响整个部门的工作氛围和工作方法，主管领导的以身作则会传染给每一个员工</a:t>
            </a:r>
            <a:endParaRPr lang="zh-CN" altLang="en-US" sz="1600">
              <a:solidFill>
                <a:schemeClr val="tx1"/>
              </a:solidFill>
              <a:latin typeface="微软雅黑" panose="020B0503020204020204" pitchFamily="34" charset="-122"/>
              <a:ea typeface="微软雅黑" panose="020B0503020204020204" pitchFamily="34" charset="-122"/>
              <a:sym typeface="+mn-ea"/>
            </a:endParaRPr>
          </a:p>
          <a:p>
            <a:pPr marL="742950" lvl="1" indent="-285750" algn="l">
              <a:lnSpc>
                <a:spcPct val="150000"/>
              </a:lnSpc>
              <a:buClrTx/>
              <a:buSzTx/>
              <a:buFont typeface="Wingdings" panose="05000000000000000000" charset="0"/>
              <a:buChar char="l"/>
            </a:pPr>
            <a:r>
              <a:rPr lang="zh-CN" altLang="en-US" sz="1800" b="1">
                <a:solidFill>
                  <a:srgbClr val="0601C0"/>
                </a:solidFill>
                <a:ea typeface="微软雅黑" panose="020B0503020204020204" pitchFamily="34" charset="-122"/>
                <a:sym typeface="+mn-ea"/>
              </a:rPr>
              <a:t>将质量回溯作为一项正式工作：</a:t>
            </a:r>
            <a:r>
              <a:rPr lang="zh-CN" altLang="en-US" sz="1600">
                <a:solidFill>
                  <a:schemeClr val="tx1"/>
                </a:solidFill>
                <a:ea typeface="微软雅黑" panose="020B0503020204020204" pitchFamily="34" charset="-122"/>
                <a:sym typeface="+mn-ea"/>
              </a:rPr>
              <a:t>应该把质量回溯作为团队的一项正式工作，安排在团队的正式日程中。如果质量回溯只是一个可选项，一个额外的工作，那么就会成为负担，难以开展和推行。</a:t>
            </a:r>
            <a:endParaRPr lang="zh-CN" altLang="en-US" sz="1600">
              <a:solidFill>
                <a:schemeClr val="tx1"/>
              </a:solidFill>
              <a:ea typeface="微软雅黑" panose="020B0503020204020204" pitchFamily="34" charset="-122"/>
              <a:sym typeface="+mn-ea"/>
            </a:endParaRPr>
          </a:p>
          <a:p>
            <a:pPr marL="742950" lvl="1" indent="-285750" algn="l">
              <a:lnSpc>
                <a:spcPct val="150000"/>
              </a:lnSpc>
              <a:spcBef>
                <a:spcPts val="1200"/>
              </a:spcBef>
              <a:buClrTx/>
              <a:buSzTx/>
              <a:buFont typeface="Wingdings" panose="05000000000000000000" charset="0"/>
              <a:buChar char="l"/>
            </a:pPr>
            <a:r>
              <a:rPr lang="zh-CN" altLang="en-US" sz="1800" b="1">
                <a:solidFill>
                  <a:srgbClr val="0601C0"/>
                </a:solidFill>
                <a:ea typeface="微软雅黑" panose="020B0503020204020204" pitchFamily="34" charset="-122"/>
                <a:sym typeface="华文新魏" panose="02010800040101010101" pitchFamily="2" charset="-122"/>
              </a:rPr>
              <a:t>正确的过程引导：</a:t>
            </a:r>
            <a:r>
              <a:rPr lang="zh-CN" altLang="en-US" sz="1600">
                <a:ea typeface="微软雅黑" panose="020B0503020204020204" pitchFamily="34" charset="-122"/>
                <a:sym typeface="微软雅黑" panose="020B0503020204020204" pitchFamily="34" charset="-122"/>
              </a:rPr>
              <a:t>引导的本意是“使......变得容易”，用于团队领域，是指通过设计并推动团队互动过程，帮助一个团队更有效地达成其目标，并提高其实现后续目标的能力。由于质量回溯是一个团队过程，良好的引导会像</a:t>
            </a:r>
            <a:r>
              <a:rPr lang="zh-CN" altLang="en-US" sz="1600" b="1">
                <a:solidFill>
                  <a:srgbClr val="FF0000"/>
                </a:solidFill>
                <a:ea typeface="微软雅黑" panose="020B0503020204020204" pitchFamily="34" charset="-122"/>
                <a:sym typeface="微软雅黑" panose="020B0503020204020204" pitchFamily="34" charset="-122"/>
              </a:rPr>
              <a:t>“催化剂”</a:t>
            </a:r>
            <a:r>
              <a:rPr lang="zh-CN" altLang="en-US" sz="1600">
                <a:ea typeface="微软雅黑" panose="020B0503020204020204" pitchFamily="34" charset="-122"/>
                <a:sym typeface="微软雅黑" panose="020B0503020204020204" pitchFamily="34" charset="-122"/>
              </a:rPr>
              <a:t>一样，极大地提高质量回溯的效</a:t>
            </a:r>
            <a:endParaRPr lang="zh-CN" altLang="en-US" sz="1600">
              <a:ea typeface="微软雅黑" panose="020B0503020204020204" pitchFamily="34" charset="-122"/>
              <a:sym typeface="微软雅黑" panose="020B0503020204020204" pitchFamily="34" charset="-122"/>
            </a:endParaRPr>
          </a:p>
          <a:p>
            <a:pPr marL="742950" lvl="1" indent="-285750" algn="l">
              <a:lnSpc>
                <a:spcPct val="150000"/>
              </a:lnSpc>
              <a:spcBef>
                <a:spcPts val="1200"/>
              </a:spcBef>
              <a:buClrTx/>
              <a:buSzTx/>
              <a:buFont typeface="Wingdings" panose="05000000000000000000" charset="0"/>
              <a:buChar char="l"/>
            </a:pPr>
            <a:r>
              <a:rPr lang="zh-CN" altLang="en-US" sz="1800" b="1">
                <a:solidFill>
                  <a:srgbClr val="0601C0"/>
                </a:solidFill>
                <a:ea typeface="微软雅黑" panose="020B0503020204020204" pitchFamily="34" charset="-122"/>
              </a:rPr>
              <a:t> 改进措施要有跟踪闭环：</a:t>
            </a:r>
            <a:r>
              <a:rPr lang="zh-CN" altLang="en-US" sz="1600">
                <a:ea typeface="微软雅黑" panose="020B0503020204020204" pitchFamily="34" charset="-122"/>
              </a:rPr>
              <a:t>专人负责跟踪闭环改进措施，否则会形成</a:t>
            </a:r>
            <a:r>
              <a:rPr lang="zh-CN" altLang="en-US" sz="1600" b="1">
                <a:solidFill>
                  <a:srgbClr val="FF0000"/>
                </a:solidFill>
                <a:ea typeface="微软雅黑" panose="020B0503020204020204" pitchFamily="34" charset="-122"/>
              </a:rPr>
              <a:t>虎头蛇尾</a:t>
            </a:r>
            <a:endParaRPr lang="zh-CN" altLang="en-US" sz="1600" b="1">
              <a:solidFill>
                <a:srgbClr val="FF0000"/>
              </a:solidFill>
              <a:ea typeface="微软雅黑" panose="020B0503020204020204"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文本框 1"/>
          <p:cNvSpPr/>
          <p:nvPr/>
        </p:nvSpPr>
        <p:spPr>
          <a:xfrm>
            <a:off x="0" y="0"/>
            <a:ext cx="332613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质量回溯在业界</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a:t>
            </a:r>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华为</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pic>
        <p:nvPicPr>
          <p:cNvPr id="2" name="图片 1"/>
          <p:cNvPicPr>
            <a:picLocks noChangeAspect="1"/>
          </p:cNvPicPr>
          <p:nvPr>
            <p:custDataLst>
              <p:tags r:id="rId1"/>
            </p:custDataLst>
          </p:nvPr>
        </p:nvPicPr>
        <p:blipFill>
          <a:blip r:embed="rId2"/>
          <a:stretch>
            <a:fillRect/>
          </a:stretch>
        </p:blipFill>
        <p:spPr>
          <a:xfrm>
            <a:off x="242570" y="1075055"/>
            <a:ext cx="6134100" cy="3295650"/>
          </a:xfrm>
          <a:prstGeom prst="rect">
            <a:avLst/>
          </a:prstGeom>
        </p:spPr>
      </p:pic>
      <p:sp>
        <p:nvSpPr>
          <p:cNvPr id="3" name="文本框 2"/>
          <p:cNvSpPr txBox="1"/>
          <p:nvPr/>
        </p:nvSpPr>
        <p:spPr>
          <a:xfrm>
            <a:off x="6319520" y="1144270"/>
            <a:ext cx="5170805" cy="4799965"/>
          </a:xfrm>
          <a:prstGeom prst="rect">
            <a:avLst/>
          </a:prstGeom>
          <a:noFill/>
        </p:spPr>
        <p:txBody>
          <a:bodyPr wrap="square" rtlCol="0">
            <a:spAutoFit/>
          </a:bodyPr>
          <a:p>
            <a:pPr algn="l">
              <a:lnSpc>
                <a:spcPct val="150000"/>
              </a:lnSpc>
            </a:pPr>
            <a:r>
              <a:rPr lang="zh-CN" altLang="en-US" b="1">
                <a:latin typeface="微软雅黑" panose="020B0503020204020204" pitchFamily="34" charset="-122"/>
                <a:ea typeface="微软雅黑" panose="020B0503020204020204" pitchFamily="34" charset="-122"/>
                <a:cs typeface="微软雅黑" panose="020B0503020204020204" pitchFamily="34" charset="-122"/>
              </a:rPr>
              <a:t>典型案例：</a:t>
            </a:r>
            <a:endParaRPr lang="zh-CN" altLang="en-US" b="1">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gn="l">
              <a:lnSpc>
                <a:spcPct val="150000"/>
              </a:lnSpc>
              <a:buFont typeface="Wingdings" panose="05000000000000000000" charset="0"/>
              <a:buChar char="p"/>
            </a:pPr>
            <a:r>
              <a:rPr lang="zh-CN" altLang="en-US">
                <a:latin typeface="微软雅黑" panose="020B0503020204020204" pitchFamily="34" charset="-122"/>
                <a:ea typeface="微软雅黑" panose="020B0503020204020204" pitchFamily="34" charset="-122"/>
                <a:cs typeface="微软雅黑" panose="020B0503020204020204" pitchFamily="34" charset="-122"/>
              </a:rPr>
              <a:t>华为手机质量：</a:t>
            </a:r>
            <a:r>
              <a:rPr lang="zh-CN" altLang="en-US"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（D1、P1、D2）</a:t>
            </a:r>
            <a:r>
              <a:rPr lang="en-US" altLang="zh-CN">
                <a:latin typeface="微软雅黑" panose="020B0503020204020204" pitchFamily="34" charset="-122"/>
                <a:ea typeface="微软雅黑" panose="020B0503020204020204" pitchFamily="34" charset="-122"/>
                <a:cs typeface="微软雅黑" panose="020B0503020204020204" pitchFamily="34" charset="-122"/>
              </a:rPr>
              <a:t>VS </a:t>
            </a:r>
            <a:r>
              <a:rPr lang="zh-CN" altLang="en-US">
                <a:latin typeface="微软雅黑" panose="020B0503020204020204" pitchFamily="34" charset="-122"/>
                <a:ea typeface="微软雅黑" panose="020B0503020204020204" pitchFamily="34" charset="-122"/>
                <a:cs typeface="微软雅黑" panose="020B0503020204020204" pitchFamily="34" charset="-122"/>
              </a:rPr>
              <a:t>（</a:t>
            </a:r>
            <a:r>
              <a:rPr lang="en-US" altLang="zh-CN"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Mate7</a:t>
            </a:r>
            <a:r>
              <a:rPr lang="en-US" altLang="zh-CN">
                <a:latin typeface="微软雅黑" panose="020B0503020204020204" pitchFamily="34" charset="-122"/>
                <a:ea typeface="微软雅黑" panose="020B0503020204020204" pitchFamily="34" charset="-122"/>
                <a:cs typeface="微软雅黑" panose="020B0503020204020204" pitchFamily="34" charset="-122"/>
              </a:rPr>
              <a:t> P7 Mate20)</a:t>
            </a:r>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gn="l">
              <a:lnSpc>
                <a:spcPct val="150000"/>
              </a:lnSpc>
              <a:buFont typeface="Wingdings" panose="05000000000000000000" charset="0"/>
              <a:buChar char="p"/>
            </a:pPr>
            <a:r>
              <a:rPr lang="en-US" altLang="zh-CN">
                <a:latin typeface="微软雅黑" panose="020B0503020204020204" pitchFamily="34" charset="-122"/>
                <a:ea typeface="微软雅黑" panose="020B0503020204020204" pitchFamily="34" charset="-122"/>
                <a:cs typeface="微软雅黑" panose="020B0503020204020204" pitchFamily="34" charset="-122"/>
              </a:rPr>
              <a:t>某产品组发现使用的芯片存在一个设计缺陷</a:t>
            </a:r>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a:p>
            <a:pPr algn="l">
              <a:lnSpc>
                <a:spcPct val="150000"/>
              </a:lnSpc>
              <a:buFont typeface="Wingdings" panose="05000000000000000000" charset="0"/>
            </a:pPr>
            <a:r>
              <a:rPr lang="zh-CN" altLang="en-US"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sym typeface="+mn-ea"/>
              </a:rPr>
              <a:t>无质量回溯</a:t>
            </a:r>
            <a:r>
              <a:rPr lang="zh-CN" altLang="en-US">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邮件知会</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某些</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产品组；收到邮件的产品组才会去确认是否有同样问题。至于是否知会</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所有</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产品线，</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这些</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产品线有没有进行排查</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确认</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没有流程</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进行跟踪和</a:t>
            </a:r>
            <a:r>
              <a:rPr lang="en-US" altLang="zh-CN"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保证</a:t>
            </a:r>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a:p>
            <a:pPr algn="l">
              <a:lnSpc>
                <a:spcPct val="150000"/>
              </a:lnSpc>
              <a:buFont typeface="Wingdings" panose="05000000000000000000" charset="0"/>
            </a:pPr>
            <a:r>
              <a:rPr lang="zh-CN" altLang="en-US"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有质量回溯</a:t>
            </a:r>
            <a:r>
              <a:rPr lang="zh-CN" altLang="en-US">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改进措施推广的环节要求发现问题的项目组必须及时通知所有相关产品线，并且需要收到知会的产品线</a:t>
            </a:r>
            <a:r>
              <a:rPr lang="zh-CN" altLang="en-US"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反馈回执</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，才能确认该环节完成，流程才可以关闭。如此可</a:t>
            </a:r>
            <a:r>
              <a:rPr lang="zh-CN" altLang="en-US"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避免人为</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（管理）的因素导致</a:t>
            </a:r>
            <a:r>
              <a:rPr lang="zh-CN" altLang="en-US" sz="1600" b="1">
                <a:solidFill>
                  <a:srgbClr val="0601C0"/>
                </a:solidFill>
                <a:latin typeface="微软雅黑" panose="020B0503020204020204" pitchFamily="34" charset="-122"/>
                <a:ea typeface="微软雅黑" panose="020B0503020204020204" pitchFamily="34" charset="-122"/>
                <a:cs typeface="微软雅黑" panose="020B0503020204020204" pitchFamily="34" charset="-122"/>
              </a:rPr>
              <a:t>遗漏</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312420" y="4567555"/>
            <a:ext cx="5859145" cy="1337945"/>
          </a:xfrm>
          <a:prstGeom prst="rect">
            <a:avLst/>
          </a:prstGeom>
          <a:noFill/>
        </p:spPr>
        <p:txBody>
          <a:bodyPr wrap="square" rtlCol="0" anchor="t">
            <a:spAutoFit/>
          </a:bodyPr>
          <a:p>
            <a:pPr>
              <a:lnSpc>
                <a:spcPct val="150000"/>
              </a:lnSpc>
            </a:pPr>
            <a:r>
              <a:rPr lang="zh-CN" altLang="en-US">
                <a:latin typeface="微软雅黑" panose="020B0503020204020204" pitchFamily="34" charset="-122"/>
                <a:ea typeface="微软雅黑" panose="020B0503020204020204" pitchFamily="34" charset="-122"/>
              </a:rPr>
              <a:t>质量控制是前向的、和流程相结合的过程，而质量回溯则是后向的过程。质量控制的目的是为了保持质量水平；</a:t>
            </a:r>
            <a:r>
              <a:rPr lang="zh-CN" altLang="en-US" b="1">
                <a:solidFill>
                  <a:srgbClr val="0601C0"/>
                </a:solidFill>
                <a:latin typeface="微软雅黑" panose="020B0503020204020204" pitchFamily="34" charset="-122"/>
                <a:ea typeface="微软雅黑" panose="020B0503020204020204" pitchFamily="34" charset="-122"/>
              </a:rPr>
              <a:t>质量回溯</a:t>
            </a:r>
            <a:r>
              <a:rPr lang="zh-CN" altLang="en-US">
                <a:latin typeface="微软雅黑" panose="020B0503020204020204" pitchFamily="34" charset="-122"/>
                <a:ea typeface="微软雅黑" panose="020B0503020204020204" pitchFamily="34" charset="-122"/>
              </a:rPr>
              <a:t>是为了</a:t>
            </a:r>
            <a:r>
              <a:rPr lang="zh-CN" altLang="en-US" b="1">
                <a:solidFill>
                  <a:srgbClr val="FF0000"/>
                </a:solidFill>
                <a:latin typeface="微软雅黑" panose="020B0503020204020204" pitchFamily="34" charset="-122"/>
                <a:ea typeface="微软雅黑" panose="020B0503020204020204" pitchFamily="34" charset="-122"/>
              </a:rPr>
              <a:t>提高质量</a:t>
            </a:r>
            <a:r>
              <a:rPr lang="zh-CN" altLang="en-US">
                <a:latin typeface="微软雅黑" panose="020B0503020204020204" pitchFamily="34" charset="-122"/>
                <a:ea typeface="微软雅黑" panose="020B0503020204020204" pitchFamily="34" charset="-122"/>
              </a:rPr>
              <a:t>水平。</a:t>
            </a:r>
            <a:endParaRPr lang="zh-CN" altLang="en-US">
              <a:latin typeface="微软雅黑" panose="020B0503020204020204" pitchFamily="34" charset="-122"/>
              <a:ea typeface="微软雅黑" panose="020B0503020204020204" pitchFamily="3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文本框 1"/>
          <p:cNvSpPr/>
          <p:nvPr/>
        </p:nvSpPr>
        <p:spPr>
          <a:xfrm>
            <a:off x="0" y="0"/>
            <a:ext cx="3326130" cy="460375"/>
          </a:xfrm>
          <a:prstGeom prst="rect">
            <a:avLst/>
          </a:prstGeom>
          <a:noFill/>
          <a:ln w="9525">
            <a:noFill/>
          </a:ln>
        </p:spPr>
        <p:txBody>
          <a:bodyPr wrap="none" anchor="t" anchorCtr="0">
            <a:spAutoFit/>
          </a:bodyPr>
          <a:p>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质量回溯在业界</a:t>
            </a:r>
            <a:r>
              <a:rPr lang="en-US" altLang="zh-CN"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a:t>
            </a:r>
            <a:r>
              <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美军</a:t>
            </a:r>
            <a:endParaRPr lang="zh-CN" altLang="en-US" sz="2400" b="1"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grpSp>
        <p:nvGrpSpPr>
          <p:cNvPr id="6" name="组合 5"/>
          <p:cNvGrpSpPr/>
          <p:nvPr/>
        </p:nvGrpSpPr>
        <p:grpSpPr>
          <a:xfrm>
            <a:off x="242570" y="585470"/>
            <a:ext cx="6912610" cy="2725420"/>
            <a:chOff x="700" y="3072"/>
            <a:chExt cx="10886" cy="4292"/>
          </a:xfrm>
        </p:grpSpPr>
        <p:sp>
          <p:nvSpPr>
            <p:cNvPr id="11265" name="MH_SubTitle_1"/>
            <p:cNvSpPr/>
            <p:nvPr/>
          </p:nvSpPr>
          <p:spPr>
            <a:xfrm>
              <a:off x="712" y="3467"/>
              <a:ext cx="3125" cy="1447"/>
            </a:xfrm>
            <a:custGeom>
              <a:avLst/>
              <a:gdLst>
                <a:gd name="txL" fmla="*/ 0 w 1674206"/>
                <a:gd name="txT" fmla="*/ 0 h 775493"/>
                <a:gd name="txR" fmla="*/ 1674206 w 1674206"/>
                <a:gd name="txB" fmla="*/ 775493 h 775493"/>
              </a:gdLst>
              <a:ahLst/>
              <a:cxnLst>
                <a:cxn ang="0">
                  <a:pos x="0" y="0"/>
                </a:cxn>
                <a:cxn ang="0">
                  <a:pos x="1742230" y="0"/>
                </a:cxn>
                <a:cxn ang="0">
                  <a:pos x="2352007" y="544725"/>
                </a:cxn>
                <a:cxn ang="0">
                  <a:pos x="1742230" y="1089447"/>
                </a:cxn>
                <a:cxn ang="0">
                  <a:pos x="0" y="1089447"/>
                </a:cxn>
                <a:cxn ang="0">
                  <a:pos x="609777" y="544725"/>
                </a:cxn>
              </a:cxnLst>
              <a:rect l="txL" t="txT" r="txR" b="txB"/>
              <a:pathLst>
                <a:path w="1674206" h="775493">
                  <a:moveTo>
                    <a:pt x="0" y="0"/>
                  </a:moveTo>
                  <a:lnTo>
                    <a:pt x="1240155" y="0"/>
                  </a:lnTo>
                  <a:lnTo>
                    <a:pt x="1674206" y="387747"/>
                  </a:lnTo>
                  <a:lnTo>
                    <a:pt x="1240155" y="775493"/>
                  </a:lnTo>
                  <a:lnTo>
                    <a:pt x="0" y="775493"/>
                  </a:lnTo>
                  <a:lnTo>
                    <a:pt x="434051" y="387747"/>
                  </a:lnTo>
                  <a:lnTo>
                    <a:pt x="0" y="0"/>
                  </a:lnTo>
                  <a:close/>
                </a:path>
              </a:pathLst>
            </a:custGeom>
            <a:solidFill>
              <a:srgbClr val="00FFCC"/>
            </a:solidFill>
            <a:ln w="9525">
              <a:noFill/>
            </a:ln>
          </p:spPr>
          <p:txBody>
            <a:bodyPr lIns="540000" tIns="0" rIns="252000" bIns="0" anchor="ctr" anchorCtr="0"/>
            <a:p>
              <a:pPr algn="ctr"/>
              <a:r>
                <a:rPr lang="zh-CN" altLang="en-US" sz="20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增强训练效果</a:t>
              </a:r>
              <a:endParaRPr lang="en-US" altLang="zh-CN" sz="20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66" name="MH_Text_1"/>
            <p:cNvSpPr/>
            <p:nvPr/>
          </p:nvSpPr>
          <p:spPr>
            <a:xfrm>
              <a:off x="700" y="5322"/>
              <a:ext cx="2322" cy="2040"/>
            </a:xfrm>
            <a:prstGeom prst="rect">
              <a:avLst/>
            </a:prstGeom>
            <a:noFill/>
            <a:ln w="9525">
              <a:noFill/>
            </a:ln>
          </p:spPr>
          <p:txBody>
            <a:bodyPr lIns="0" tIns="0" rIns="0" bIns="0"/>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发扬优势</a:t>
              </a:r>
              <a:endParaRPr lang="zh-CN" altLang="en-US" sz="1400" b="1">
                <a:solidFill>
                  <a:schemeClr val="tx1"/>
                </a:solidFill>
                <a:latin typeface="Arial" panose="020B0604020202020204" pitchFamily="34" charset="0"/>
                <a:ea typeface="微软雅黑" panose="020B0503020204020204" pitchFamily="34" charset="-122"/>
              </a:endParaRPr>
            </a:p>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巩固技能</a:t>
              </a:r>
              <a:endParaRPr lang="zh-CN" altLang="en-US" sz="1400" b="1">
                <a:solidFill>
                  <a:schemeClr val="tx1"/>
                </a:solidFill>
                <a:latin typeface="Arial" panose="020B0604020202020204" pitchFamily="34" charset="0"/>
                <a:ea typeface="微软雅黑" panose="020B0503020204020204" pitchFamily="34" charset="-122"/>
              </a:endParaRPr>
            </a:p>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快速学习</a:t>
              </a:r>
              <a:endParaRPr lang="zh-CN" altLang="en-US" sz="1400" b="1">
                <a:solidFill>
                  <a:schemeClr val="tx1"/>
                </a:solidFill>
                <a:latin typeface="Arial" panose="020B0604020202020204" pitchFamily="34" charset="0"/>
                <a:ea typeface="微软雅黑" panose="020B0503020204020204" pitchFamily="34" charset="-122"/>
              </a:endParaRPr>
            </a:p>
          </p:txBody>
        </p:sp>
        <p:sp>
          <p:nvSpPr>
            <p:cNvPr id="11267" name="MH_SubTitle_2"/>
            <p:cNvSpPr/>
            <p:nvPr/>
          </p:nvSpPr>
          <p:spPr>
            <a:xfrm>
              <a:off x="3292" y="3467"/>
              <a:ext cx="3123" cy="1447"/>
            </a:xfrm>
            <a:custGeom>
              <a:avLst/>
              <a:gdLst>
                <a:gd name="txL" fmla="*/ 0 w 1674206"/>
                <a:gd name="txT" fmla="*/ 0 h 775493"/>
                <a:gd name="txR" fmla="*/ 1674206 w 1674206"/>
                <a:gd name="txB" fmla="*/ 775493 h 775493"/>
              </a:gdLst>
              <a:ahLst/>
              <a:cxnLst>
                <a:cxn ang="0">
                  <a:pos x="0" y="0"/>
                </a:cxn>
                <a:cxn ang="0">
                  <a:pos x="1739446" y="0"/>
                </a:cxn>
                <a:cxn ang="0">
                  <a:pos x="2348246" y="544725"/>
                </a:cxn>
                <a:cxn ang="0">
                  <a:pos x="1739446" y="1089447"/>
                </a:cxn>
                <a:cxn ang="0">
                  <a:pos x="0" y="1089447"/>
                </a:cxn>
                <a:cxn ang="0">
                  <a:pos x="608801" y="544725"/>
                </a:cxn>
              </a:cxnLst>
              <a:rect l="txL" t="txT" r="txR" b="txB"/>
              <a:pathLst>
                <a:path w="1674206" h="775493">
                  <a:moveTo>
                    <a:pt x="0" y="0"/>
                  </a:moveTo>
                  <a:lnTo>
                    <a:pt x="1240155" y="0"/>
                  </a:lnTo>
                  <a:lnTo>
                    <a:pt x="1674206" y="387747"/>
                  </a:lnTo>
                  <a:lnTo>
                    <a:pt x="1240155" y="775493"/>
                  </a:lnTo>
                  <a:lnTo>
                    <a:pt x="0" y="775493"/>
                  </a:lnTo>
                  <a:lnTo>
                    <a:pt x="434051" y="387747"/>
                  </a:lnTo>
                  <a:lnTo>
                    <a:pt x="0" y="0"/>
                  </a:lnTo>
                  <a:close/>
                </a:path>
              </a:pathLst>
            </a:custGeom>
            <a:solidFill>
              <a:srgbClr val="00FFCC"/>
            </a:solidFill>
            <a:ln w="9525">
              <a:noFill/>
            </a:ln>
          </p:spPr>
          <p:txBody>
            <a:bodyPr lIns="540000" tIns="0" rIns="252000" bIns="0" anchor="ctr" anchorCtr="0"/>
            <a:p>
              <a:pPr algn="ctr"/>
              <a:r>
                <a:rPr lang="zh-CN" altLang="en-US" sz="20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打造执行力</a:t>
              </a:r>
              <a:endParaRPr lang="en-US" altLang="zh-CN" sz="20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68" name="MH_SubTitle_3"/>
            <p:cNvSpPr/>
            <p:nvPr/>
          </p:nvSpPr>
          <p:spPr>
            <a:xfrm>
              <a:off x="5870" y="3467"/>
              <a:ext cx="3122" cy="1447"/>
            </a:xfrm>
            <a:custGeom>
              <a:avLst/>
              <a:gdLst>
                <a:gd name="txL" fmla="*/ 0 w 1674206"/>
                <a:gd name="txT" fmla="*/ 0 h 775493"/>
                <a:gd name="txR" fmla="*/ 1674206 w 1674206"/>
                <a:gd name="txB" fmla="*/ 775493 h 775493"/>
              </a:gdLst>
              <a:ahLst/>
              <a:cxnLst>
                <a:cxn ang="0">
                  <a:pos x="0" y="0"/>
                </a:cxn>
                <a:cxn ang="0">
                  <a:pos x="1739443" y="0"/>
                </a:cxn>
                <a:cxn ang="0">
                  <a:pos x="2348244" y="544725"/>
                </a:cxn>
                <a:cxn ang="0">
                  <a:pos x="1739443" y="1089447"/>
                </a:cxn>
                <a:cxn ang="0">
                  <a:pos x="0" y="1089447"/>
                </a:cxn>
                <a:cxn ang="0">
                  <a:pos x="608801" y="544725"/>
                </a:cxn>
              </a:cxnLst>
              <a:rect l="txL" t="txT" r="txR" b="txB"/>
              <a:pathLst>
                <a:path w="1674206" h="775493">
                  <a:moveTo>
                    <a:pt x="0" y="0"/>
                  </a:moveTo>
                  <a:lnTo>
                    <a:pt x="1240155" y="0"/>
                  </a:lnTo>
                  <a:lnTo>
                    <a:pt x="1674206" y="387747"/>
                  </a:lnTo>
                  <a:lnTo>
                    <a:pt x="1240155" y="775493"/>
                  </a:lnTo>
                  <a:lnTo>
                    <a:pt x="0" y="775493"/>
                  </a:lnTo>
                  <a:lnTo>
                    <a:pt x="434051" y="387747"/>
                  </a:lnTo>
                  <a:lnTo>
                    <a:pt x="0" y="0"/>
                  </a:lnTo>
                  <a:close/>
                </a:path>
              </a:pathLst>
            </a:custGeom>
            <a:solidFill>
              <a:schemeClr val="accent1">
                <a:lumMod val="60000"/>
                <a:lumOff val="40000"/>
              </a:schemeClr>
            </a:solidFill>
            <a:ln w="9525">
              <a:noFill/>
            </a:ln>
          </p:spPr>
          <p:txBody>
            <a:bodyPr lIns="540000" tIns="0" rIns="252000" bIns="0" anchor="ctr" anchorCtr="0"/>
            <a:p>
              <a:pPr algn="ctr"/>
              <a:r>
                <a:rPr lang="zh-CN" altLang="en-US" sz="1400" b="1">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培养领导力</a:t>
              </a:r>
              <a:endParaRPr lang="zh-CN" altLang="en-US">
                <a:latin typeface="Arial" panose="020B0604020202020204" pitchFamily="34" charset="0"/>
              </a:endParaRPr>
            </a:p>
          </p:txBody>
        </p:sp>
        <p:sp>
          <p:nvSpPr>
            <p:cNvPr id="11269" name="MH_SubTitle_4"/>
            <p:cNvSpPr/>
            <p:nvPr/>
          </p:nvSpPr>
          <p:spPr>
            <a:xfrm>
              <a:off x="8447" y="3467"/>
              <a:ext cx="3125" cy="1447"/>
            </a:xfrm>
            <a:custGeom>
              <a:avLst/>
              <a:gdLst>
                <a:gd name="txL" fmla="*/ 0 w 1674206"/>
                <a:gd name="txT" fmla="*/ 0 h 775493"/>
                <a:gd name="txR" fmla="*/ 1674206 w 1674206"/>
                <a:gd name="txB" fmla="*/ 775493 h 775493"/>
              </a:gdLst>
              <a:ahLst/>
              <a:cxnLst>
                <a:cxn ang="0">
                  <a:pos x="0" y="0"/>
                </a:cxn>
                <a:cxn ang="0">
                  <a:pos x="1742230" y="0"/>
                </a:cxn>
                <a:cxn ang="0">
                  <a:pos x="2352007" y="544725"/>
                </a:cxn>
                <a:cxn ang="0">
                  <a:pos x="1742230" y="1089447"/>
                </a:cxn>
                <a:cxn ang="0">
                  <a:pos x="0" y="1089447"/>
                </a:cxn>
                <a:cxn ang="0">
                  <a:pos x="609777" y="544725"/>
                </a:cxn>
              </a:cxnLst>
              <a:rect l="txL" t="txT" r="txR" b="txB"/>
              <a:pathLst>
                <a:path w="1674206" h="775493">
                  <a:moveTo>
                    <a:pt x="0" y="0"/>
                  </a:moveTo>
                  <a:lnTo>
                    <a:pt x="1240155" y="0"/>
                  </a:lnTo>
                  <a:lnTo>
                    <a:pt x="1674206" y="387747"/>
                  </a:lnTo>
                  <a:lnTo>
                    <a:pt x="1240155" y="775493"/>
                  </a:lnTo>
                  <a:lnTo>
                    <a:pt x="0" y="775493"/>
                  </a:lnTo>
                  <a:lnTo>
                    <a:pt x="434051" y="387747"/>
                  </a:lnTo>
                  <a:lnTo>
                    <a:pt x="0" y="0"/>
                  </a:lnTo>
                  <a:close/>
                </a:path>
              </a:pathLst>
            </a:custGeom>
            <a:solidFill>
              <a:srgbClr val="00FFCC"/>
            </a:solidFill>
            <a:ln w="9525">
              <a:noFill/>
            </a:ln>
          </p:spPr>
          <p:txBody>
            <a:bodyPr lIns="540000" tIns="0" rIns="252000" bIns="0" anchor="ctr" anchorCtr="0"/>
            <a:p>
              <a:pPr algn="ctr"/>
              <a:r>
                <a:rPr lang="zh-CN" altLang="en-US" sz="20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提升组织智商</a:t>
              </a:r>
              <a:endParaRPr lang="en-US" altLang="zh-CN" sz="20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71" name="MH_SubTitle_1"/>
            <p:cNvSpPr/>
            <p:nvPr/>
          </p:nvSpPr>
          <p:spPr>
            <a:xfrm>
              <a:off x="727" y="3467"/>
              <a:ext cx="3125" cy="1447"/>
            </a:xfrm>
            <a:custGeom>
              <a:avLst/>
              <a:gdLst>
                <a:gd name="txL" fmla="*/ 0 w 1674206"/>
                <a:gd name="txT" fmla="*/ 0 h 775493"/>
                <a:gd name="txR" fmla="*/ 1674206 w 1674206"/>
                <a:gd name="txB" fmla="*/ 775493 h 775493"/>
              </a:gdLst>
              <a:ahLst/>
              <a:cxnLst>
                <a:cxn ang="0">
                  <a:pos x="0" y="0"/>
                </a:cxn>
                <a:cxn ang="0">
                  <a:pos x="1742230" y="0"/>
                </a:cxn>
                <a:cxn ang="0">
                  <a:pos x="2352007" y="544725"/>
                </a:cxn>
                <a:cxn ang="0">
                  <a:pos x="1742230" y="1089447"/>
                </a:cxn>
                <a:cxn ang="0">
                  <a:pos x="0" y="1089447"/>
                </a:cxn>
                <a:cxn ang="0">
                  <a:pos x="609777" y="544725"/>
                </a:cxn>
              </a:cxnLst>
              <a:rect l="txL" t="txT" r="txR" b="txB"/>
              <a:pathLst>
                <a:path w="1674206" h="775493">
                  <a:moveTo>
                    <a:pt x="0" y="0"/>
                  </a:moveTo>
                  <a:lnTo>
                    <a:pt x="1240155" y="0"/>
                  </a:lnTo>
                  <a:lnTo>
                    <a:pt x="1674206" y="387747"/>
                  </a:lnTo>
                  <a:lnTo>
                    <a:pt x="1240155" y="775493"/>
                  </a:lnTo>
                  <a:lnTo>
                    <a:pt x="0" y="775493"/>
                  </a:lnTo>
                  <a:lnTo>
                    <a:pt x="434051" y="387747"/>
                  </a:lnTo>
                  <a:lnTo>
                    <a:pt x="0" y="0"/>
                  </a:lnTo>
                  <a:close/>
                </a:path>
              </a:pathLst>
            </a:custGeom>
            <a:solidFill>
              <a:schemeClr val="tx2">
                <a:lumMod val="40000"/>
                <a:lumOff val="60000"/>
              </a:schemeClr>
            </a:solidFill>
            <a:ln w="9525">
              <a:noFill/>
            </a:ln>
          </p:spPr>
          <p:txBody>
            <a:bodyPr lIns="540000" tIns="0" rIns="252000" bIns="0" anchor="ctr" anchorCtr="0"/>
            <a:p>
              <a:pPr algn="ctr"/>
              <a:r>
                <a:rPr lang="zh-CN" altLang="en-US" sz="1400" b="1">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增强训练效果</a:t>
              </a:r>
              <a:endParaRPr lang="zh-CN" altLang="en-US">
                <a:latin typeface="Arial" panose="020B0604020202020204" pitchFamily="34" charset="0"/>
              </a:endParaRPr>
            </a:p>
          </p:txBody>
        </p:sp>
        <p:sp>
          <p:nvSpPr>
            <p:cNvPr id="11272" name="MH_SubTitle_2"/>
            <p:cNvSpPr/>
            <p:nvPr/>
          </p:nvSpPr>
          <p:spPr>
            <a:xfrm>
              <a:off x="3307" y="3467"/>
              <a:ext cx="3123" cy="1447"/>
            </a:xfrm>
            <a:custGeom>
              <a:avLst/>
              <a:gdLst>
                <a:gd name="txL" fmla="*/ 0 w 1674206"/>
                <a:gd name="txT" fmla="*/ 0 h 775493"/>
                <a:gd name="txR" fmla="*/ 1674206 w 1674206"/>
                <a:gd name="txB" fmla="*/ 775493 h 775493"/>
              </a:gdLst>
              <a:ahLst/>
              <a:cxnLst>
                <a:cxn ang="0">
                  <a:pos x="0" y="0"/>
                </a:cxn>
                <a:cxn ang="0">
                  <a:pos x="1739446" y="0"/>
                </a:cxn>
                <a:cxn ang="0">
                  <a:pos x="2348246" y="544725"/>
                </a:cxn>
                <a:cxn ang="0">
                  <a:pos x="1739446" y="1089447"/>
                </a:cxn>
                <a:cxn ang="0">
                  <a:pos x="0" y="1089447"/>
                </a:cxn>
                <a:cxn ang="0">
                  <a:pos x="608801" y="544725"/>
                </a:cxn>
              </a:cxnLst>
              <a:rect l="txL" t="txT" r="txR" b="txB"/>
              <a:pathLst>
                <a:path w="1674206" h="775493">
                  <a:moveTo>
                    <a:pt x="0" y="0"/>
                  </a:moveTo>
                  <a:lnTo>
                    <a:pt x="1240155" y="0"/>
                  </a:lnTo>
                  <a:lnTo>
                    <a:pt x="1674206" y="387747"/>
                  </a:lnTo>
                  <a:lnTo>
                    <a:pt x="1240155" y="775493"/>
                  </a:lnTo>
                  <a:lnTo>
                    <a:pt x="0" y="775493"/>
                  </a:lnTo>
                  <a:lnTo>
                    <a:pt x="434051" y="387747"/>
                  </a:lnTo>
                  <a:lnTo>
                    <a:pt x="0" y="0"/>
                  </a:lnTo>
                  <a:close/>
                </a:path>
              </a:pathLst>
            </a:custGeom>
            <a:solidFill>
              <a:schemeClr val="tx2">
                <a:lumMod val="60000"/>
                <a:lumOff val="40000"/>
              </a:schemeClr>
            </a:solidFill>
            <a:ln w="9525">
              <a:noFill/>
            </a:ln>
          </p:spPr>
          <p:txBody>
            <a:bodyPr lIns="540000" tIns="0" rIns="252000" bIns="0" anchor="ctr" anchorCtr="0"/>
            <a:p>
              <a:pPr algn="ctr"/>
              <a:r>
                <a:rPr lang="zh-CN" altLang="en-US" sz="1400" b="1">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打造执行力</a:t>
              </a:r>
              <a:endParaRPr lang="zh-CN" altLang="en-US">
                <a:latin typeface="Arial" panose="020B0604020202020204" pitchFamily="34" charset="0"/>
              </a:endParaRPr>
            </a:p>
          </p:txBody>
        </p:sp>
        <p:sp>
          <p:nvSpPr>
            <p:cNvPr id="11273" name="MH_SubTitle_4"/>
            <p:cNvSpPr/>
            <p:nvPr/>
          </p:nvSpPr>
          <p:spPr>
            <a:xfrm>
              <a:off x="8462" y="3467"/>
              <a:ext cx="3125" cy="1447"/>
            </a:xfrm>
            <a:custGeom>
              <a:avLst/>
              <a:gdLst>
                <a:gd name="txL" fmla="*/ 0 w 1674206"/>
                <a:gd name="txT" fmla="*/ 0 h 775493"/>
                <a:gd name="txR" fmla="*/ 1674206 w 1674206"/>
                <a:gd name="txB" fmla="*/ 775493 h 775493"/>
              </a:gdLst>
              <a:ahLst/>
              <a:cxnLst>
                <a:cxn ang="0">
                  <a:pos x="0" y="0"/>
                </a:cxn>
                <a:cxn ang="0">
                  <a:pos x="1742230" y="0"/>
                </a:cxn>
                <a:cxn ang="0">
                  <a:pos x="2352007" y="544725"/>
                </a:cxn>
                <a:cxn ang="0">
                  <a:pos x="1742230" y="1089447"/>
                </a:cxn>
                <a:cxn ang="0">
                  <a:pos x="0" y="1089447"/>
                </a:cxn>
                <a:cxn ang="0">
                  <a:pos x="609777" y="544725"/>
                </a:cxn>
              </a:cxnLst>
              <a:rect l="txL" t="txT" r="txR" b="txB"/>
              <a:pathLst>
                <a:path w="1674206" h="775493">
                  <a:moveTo>
                    <a:pt x="0" y="0"/>
                  </a:moveTo>
                  <a:lnTo>
                    <a:pt x="1240155" y="0"/>
                  </a:lnTo>
                  <a:lnTo>
                    <a:pt x="1674206" y="387747"/>
                  </a:lnTo>
                  <a:lnTo>
                    <a:pt x="1240155" y="775493"/>
                  </a:lnTo>
                  <a:lnTo>
                    <a:pt x="0" y="775493"/>
                  </a:lnTo>
                  <a:lnTo>
                    <a:pt x="434051" y="387747"/>
                  </a:lnTo>
                  <a:lnTo>
                    <a:pt x="0" y="0"/>
                  </a:lnTo>
                  <a:close/>
                </a:path>
              </a:pathLst>
            </a:custGeom>
            <a:solidFill>
              <a:schemeClr val="accent2">
                <a:lumMod val="40000"/>
                <a:lumOff val="60000"/>
              </a:schemeClr>
            </a:solidFill>
            <a:ln w="9525">
              <a:noFill/>
            </a:ln>
          </p:spPr>
          <p:txBody>
            <a:bodyPr lIns="540000" tIns="0" rIns="252000" bIns="0" anchor="ctr" anchorCtr="0"/>
            <a:p>
              <a:pPr algn="ctr"/>
              <a:r>
                <a:rPr lang="zh-CN" altLang="en-US" sz="1400" b="1">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提升组织智商</a:t>
              </a:r>
              <a:endParaRPr lang="zh-CN" altLang="en-US">
                <a:latin typeface="Arial" panose="020B0604020202020204" pitchFamily="34" charset="0"/>
              </a:endParaRPr>
            </a:p>
          </p:txBody>
        </p:sp>
        <p:sp>
          <p:nvSpPr>
            <p:cNvPr id="11274" name="MH_Other_1"/>
            <p:cNvSpPr/>
            <p:nvPr/>
          </p:nvSpPr>
          <p:spPr>
            <a:xfrm>
              <a:off x="1087" y="3072"/>
              <a:ext cx="710" cy="712"/>
            </a:xfrm>
            <a:prstGeom prst="ellipse">
              <a:avLst/>
            </a:prstGeom>
            <a:solidFill>
              <a:srgbClr val="FFFFFF"/>
            </a:solidFill>
            <a:ln w="25400" cap="flat" cmpd="sng">
              <a:solidFill>
                <a:srgbClr val="28ACC6"/>
              </a:solidFill>
              <a:prstDash val="solid"/>
              <a:headEnd type="none" w="med" len="med"/>
              <a:tailEnd type="none" w="med" len="med"/>
            </a:ln>
          </p:spPr>
          <p:txBody>
            <a:bodyPr lIns="0" tIns="0" rIns="0" bIns="0" anchor="ctr" anchorCtr="0"/>
            <a:p>
              <a:pPr algn="ctr"/>
              <a:r>
                <a:rPr lang="en-US" altLang="zh-CN" sz="2400" b="1">
                  <a:solidFill>
                    <a:srgbClr val="28ACC6"/>
                  </a:solidFill>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2400" b="1">
                <a:solidFill>
                  <a:srgbClr val="28ACC6"/>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75" name="MH_Other_2"/>
            <p:cNvSpPr/>
            <p:nvPr/>
          </p:nvSpPr>
          <p:spPr>
            <a:xfrm>
              <a:off x="3665" y="3072"/>
              <a:ext cx="710" cy="712"/>
            </a:xfrm>
            <a:prstGeom prst="ellipse">
              <a:avLst/>
            </a:prstGeom>
            <a:solidFill>
              <a:srgbClr val="FFFFFF"/>
            </a:solidFill>
            <a:ln w="25400" cap="flat" cmpd="sng">
              <a:solidFill>
                <a:srgbClr val="28ACC6"/>
              </a:solidFill>
              <a:prstDash val="solid"/>
              <a:headEnd type="none" w="med" len="med"/>
              <a:tailEnd type="none" w="med" len="med"/>
            </a:ln>
          </p:spPr>
          <p:txBody>
            <a:bodyPr lIns="0" tIns="0" rIns="0" bIns="0" anchor="ctr" anchorCtr="0"/>
            <a:p>
              <a:pPr algn="ctr"/>
              <a:r>
                <a:rPr lang="en-US" altLang="zh-CN" sz="2400" b="1">
                  <a:solidFill>
                    <a:srgbClr val="28ACC6"/>
                  </a:solidFill>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2400" b="1">
                <a:solidFill>
                  <a:srgbClr val="28ACC6"/>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76" name="MH_Other_3"/>
            <p:cNvSpPr/>
            <p:nvPr/>
          </p:nvSpPr>
          <p:spPr>
            <a:xfrm>
              <a:off x="6242" y="3072"/>
              <a:ext cx="710" cy="712"/>
            </a:xfrm>
            <a:prstGeom prst="ellipse">
              <a:avLst/>
            </a:prstGeom>
            <a:solidFill>
              <a:srgbClr val="FFFFFF"/>
            </a:solidFill>
            <a:ln w="25400" cap="flat" cmpd="sng">
              <a:solidFill>
                <a:srgbClr val="28ACC6"/>
              </a:solidFill>
              <a:prstDash val="solid"/>
              <a:headEnd type="none" w="med" len="med"/>
              <a:tailEnd type="none" w="med" len="med"/>
            </a:ln>
          </p:spPr>
          <p:txBody>
            <a:bodyPr lIns="0" tIns="0" rIns="0" bIns="0" anchor="ctr" anchorCtr="0"/>
            <a:p>
              <a:pPr algn="ctr"/>
              <a:r>
                <a:rPr lang="en-US" altLang="zh-CN" sz="2400" b="1">
                  <a:solidFill>
                    <a:srgbClr val="28ACC6"/>
                  </a:solidFill>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2400" b="1">
                <a:solidFill>
                  <a:srgbClr val="28ACC6"/>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77" name="MH_Other_4"/>
            <p:cNvSpPr/>
            <p:nvPr/>
          </p:nvSpPr>
          <p:spPr>
            <a:xfrm>
              <a:off x="8820" y="3072"/>
              <a:ext cx="712" cy="712"/>
            </a:xfrm>
            <a:prstGeom prst="ellipse">
              <a:avLst/>
            </a:prstGeom>
            <a:solidFill>
              <a:srgbClr val="FFFFFF"/>
            </a:solidFill>
            <a:ln w="25400" cap="flat" cmpd="sng">
              <a:solidFill>
                <a:srgbClr val="28ACC6"/>
              </a:solidFill>
              <a:prstDash val="solid"/>
              <a:headEnd type="none" w="med" len="med"/>
              <a:tailEnd type="none" w="med" len="med"/>
            </a:ln>
          </p:spPr>
          <p:txBody>
            <a:bodyPr lIns="0" tIns="0" rIns="0" bIns="0" anchor="ctr" anchorCtr="0"/>
            <a:p>
              <a:pPr algn="ctr"/>
              <a:r>
                <a:rPr lang="en-US" altLang="zh-CN" sz="2400" b="1">
                  <a:solidFill>
                    <a:srgbClr val="28ACC6"/>
                  </a:solidFill>
                  <a:latin typeface="微软雅黑" panose="020B0503020204020204" pitchFamily="34" charset="-122"/>
                  <a:ea typeface="微软雅黑" panose="020B0503020204020204" pitchFamily="34" charset="-122"/>
                  <a:sym typeface="微软雅黑" panose="020B0503020204020204" pitchFamily="34" charset="-122"/>
                </a:rPr>
                <a:t>4</a:t>
              </a:r>
              <a:endParaRPr lang="zh-CN" altLang="en-US" sz="2400" b="1">
                <a:solidFill>
                  <a:srgbClr val="28ACC6"/>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78" name="MH_Text_1"/>
            <p:cNvSpPr/>
            <p:nvPr/>
          </p:nvSpPr>
          <p:spPr>
            <a:xfrm>
              <a:off x="3195" y="5322"/>
              <a:ext cx="2322" cy="2040"/>
            </a:xfrm>
            <a:prstGeom prst="rect">
              <a:avLst/>
            </a:prstGeom>
            <a:noFill/>
            <a:ln w="9525">
              <a:noFill/>
            </a:ln>
          </p:spPr>
          <p:txBody>
            <a:bodyPr lIns="0" tIns="0" rIns="0" bIns="0"/>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完善条令</a:t>
              </a:r>
              <a:endParaRPr lang="zh-CN" altLang="en-US" sz="1400" b="1">
                <a:solidFill>
                  <a:schemeClr val="tx1"/>
                </a:solidFill>
                <a:latin typeface="Arial" panose="020B0604020202020204" pitchFamily="34" charset="0"/>
                <a:ea typeface="微软雅黑" panose="020B0503020204020204" pitchFamily="34" charset="-122"/>
              </a:endParaRPr>
            </a:p>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改进技术</a:t>
              </a:r>
              <a:endParaRPr lang="zh-CN" altLang="en-US" sz="1400" b="1">
                <a:solidFill>
                  <a:schemeClr val="tx1"/>
                </a:solidFill>
                <a:latin typeface="Arial" panose="020B0604020202020204" pitchFamily="34" charset="0"/>
                <a:ea typeface="微软雅黑" panose="020B0503020204020204" pitchFamily="34" charset="-122"/>
              </a:endParaRPr>
            </a:p>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提升能力</a:t>
              </a:r>
              <a:endParaRPr lang="zh-CN" altLang="en-US" sz="1400" b="1">
                <a:solidFill>
                  <a:schemeClr val="tx1"/>
                </a:solidFill>
                <a:latin typeface="Arial" panose="020B0604020202020204" pitchFamily="34" charset="0"/>
                <a:ea typeface="微软雅黑" panose="020B0503020204020204" pitchFamily="34" charset="-122"/>
              </a:endParaRPr>
            </a:p>
          </p:txBody>
        </p:sp>
        <p:sp>
          <p:nvSpPr>
            <p:cNvPr id="11279" name="MH_Text_1"/>
            <p:cNvSpPr/>
            <p:nvPr/>
          </p:nvSpPr>
          <p:spPr>
            <a:xfrm>
              <a:off x="5802" y="5322"/>
              <a:ext cx="2325" cy="2042"/>
            </a:xfrm>
            <a:prstGeom prst="rect">
              <a:avLst/>
            </a:prstGeom>
            <a:noFill/>
            <a:ln w="9525">
              <a:noFill/>
            </a:ln>
          </p:spPr>
          <p:txBody>
            <a:bodyPr lIns="0" tIns="0" rIns="0" bIns="0"/>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符合规范</a:t>
              </a:r>
              <a:endParaRPr lang="zh-CN" altLang="en-US" sz="1400" b="1">
                <a:solidFill>
                  <a:schemeClr val="tx1"/>
                </a:solidFill>
                <a:latin typeface="Arial" panose="020B0604020202020204" pitchFamily="34" charset="0"/>
                <a:ea typeface="微软雅黑" panose="020B0503020204020204" pitchFamily="34" charset="-122"/>
              </a:endParaRPr>
            </a:p>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强化协作</a:t>
              </a:r>
              <a:endParaRPr lang="zh-CN" altLang="en-US" sz="1400" b="1">
                <a:solidFill>
                  <a:schemeClr val="tx1"/>
                </a:solidFill>
                <a:latin typeface="Arial" panose="020B0604020202020204" pitchFamily="34" charset="0"/>
                <a:ea typeface="微软雅黑" panose="020B0503020204020204" pitchFamily="34" charset="-122"/>
              </a:endParaRPr>
            </a:p>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有效领导</a:t>
              </a:r>
              <a:endParaRPr lang="zh-CN" altLang="en-US" sz="1400" b="1">
                <a:solidFill>
                  <a:schemeClr val="tx1"/>
                </a:solidFill>
                <a:latin typeface="Arial" panose="020B0604020202020204" pitchFamily="34" charset="0"/>
                <a:ea typeface="微软雅黑" panose="020B0503020204020204" pitchFamily="34" charset="-122"/>
              </a:endParaRPr>
            </a:p>
          </p:txBody>
        </p:sp>
        <p:sp>
          <p:nvSpPr>
            <p:cNvPr id="11280" name="MH_Text_1"/>
            <p:cNvSpPr/>
            <p:nvPr/>
          </p:nvSpPr>
          <p:spPr>
            <a:xfrm>
              <a:off x="8412" y="5322"/>
              <a:ext cx="2323" cy="2042"/>
            </a:xfrm>
            <a:prstGeom prst="rect">
              <a:avLst/>
            </a:prstGeom>
            <a:noFill/>
            <a:ln w="9525">
              <a:noFill/>
            </a:ln>
          </p:spPr>
          <p:txBody>
            <a:bodyPr lIns="0" tIns="0" rIns="0" bIns="0"/>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快速总结</a:t>
              </a:r>
              <a:endParaRPr lang="zh-CN" altLang="en-US" sz="1400" b="1">
                <a:solidFill>
                  <a:schemeClr val="tx1"/>
                </a:solidFill>
                <a:latin typeface="Arial" panose="020B0604020202020204" pitchFamily="34" charset="0"/>
                <a:ea typeface="微软雅黑" panose="020B0503020204020204" pitchFamily="34" charset="-122"/>
              </a:endParaRPr>
            </a:p>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传承共享</a:t>
              </a:r>
              <a:endParaRPr lang="zh-CN" altLang="en-US" sz="1400" b="1">
                <a:solidFill>
                  <a:schemeClr val="tx1"/>
                </a:solidFill>
                <a:latin typeface="Arial" panose="020B0604020202020204" pitchFamily="34" charset="0"/>
                <a:ea typeface="微软雅黑" panose="020B0503020204020204" pitchFamily="34" charset="-122"/>
              </a:endParaRPr>
            </a:p>
            <a:p>
              <a:pPr algn="ctr">
                <a:lnSpc>
                  <a:spcPct val="150000"/>
                </a:lnSpc>
              </a:pPr>
              <a:r>
                <a:rPr lang="zh-CN" altLang="en-US" sz="1400" b="1">
                  <a:solidFill>
                    <a:schemeClr val="tx1"/>
                  </a:solidFill>
                  <a:latin typeface="Arial" panose="020B0604020202020204" pitchFamily="34" charset="0"/>
                  <a:ea typeface="微软雅黑" panose="020B0503020204020204" pitchFamily="34" charset="-122"/>
                </a:rPr>
                <a:t>集思广益</a:t>
              </a:r>
              <a:endParaRPr lang="zh-CN" altLang="en-US" sz="1400" b="1">
                <a:solidFill>
                  <a:schemeClr val="tx1"/>
                </a:solidFill>
                <a:latin typeface="Arial" panose="020B0604020202020204" pitchFamily="34" charset="0"/>
                <a:ea typeface="微软雅黑" panose="020B0503020204020204" pitchFamily="34" charset="-122"/>
              </a:endParaRPr>
            </a:p>
          </p:txBody>
        </p:sp>
        <p:sp>
          <p:nvSpPr>
            <p:cNvPr id="11281" name="Line 18"/>
            <p:cNvSpPr/>
            <p:nvPr/>
          </p:nvSpPr>
          <p:spPr>
            <a:xfrm>
              <a:off x="3082" y="5434"/>
              <a:ext cx="0" cy="1475"/>
            </a:xfrm>
            <a:prstGeom prst="line">
              <a:avLst/>
            </a:prstGeom>
            <a:ln w="38100" cap="flat" cmpd="sng">
              <a:solidFill>
                <a:schemeClr val="tx1"/>
              </a:solidFill>
              <a:prstDash val="solid"/>
              <a:headEnd type="none" w="med" len="med"/>
              <a:tailEnd type="none" w="med" len="med"/>
            </a:ln>
          </p:spPr>
        </p:sp>
        <p:sp>
          <p:nvSpPr>
            <p:cNvPr id="11282" name="Line 19"/>
            <p:cNvSpPr/>
            <p:nvPr/>
          </p:nvSpPr>
          <p:spPr>
            <a:xfrm>
              <a:off x="5655" y="5409"/>
              <a:ext cx="2" cy="1475"/>
            </a:xfrm>
            <a:prstGeom prst="line">
              <a:avLst/>
            </a:prstGeom>
            <a:ln w="38100" cap="flat" cmpd="sng">
              <a:solidFill>
                <a:schemeClr val="tx1"/>
              </a:solidFill>
              <a:prstDash val="solid"/>
              <a:headEnd type="none" w="med" len="med"/>
              <a:tailEnd type="none" w="med" len="med"/>
            </a:ln>
          </p:spPr>
        </p:sp>
        <p:sp>
          <p:nvSpPr>
            <p:cNvPr id="11283" name="Line 20"/>
            <p:cNvSpPr/>
            <p:nvPr/>
          </p:nvSpPr>
          <p:spPr>
            <a:xfrm>
              <a:off x="8227" y="5384"/>
              <a:ext cx="3" cy="1473"/>
            </a:xfrm>
            <a:prstGeom prst="line">
              <a:avLst/>
            </a:prstGeom>
            <a:ln w="38100" cap="flat" cmpd="sng">
              <a:solidFill>
                <a:schemeClr val="tx1"/>
              </a:solidFill>
              <a:prstDash val="solid"/>
              <a:headEnd type="none" w="med" len="med"/>
              <a:tailEnd type="none" w="med" len="med"/>
            </a:ln>
          </p:spPr>
        </p:sp>
      </p:grpSp>
      <p:sp>
        <p:nvSpPr>
          <p:cNvPr id="4" name="文本框 3"/>
          <p:cNvSpPr txBox="1"/>
          <p:nvPr/>
        </p:nvSpPr>
        <p:spPr>
          <a:xfrm>
            <a:off x="8094345" y="585470"/>
            <a:ext cx="3181985" cy="2584450"/>
          </a:xfrm>
          <a:prstGeom prst="rect">
            <a:avLst/>
          </a:prstGeom>
          <a:noFill/>
        </p:spPr>
        <p:txBody>
          <a:bodyPr wrap="square" rtlCol="0" anchor="t">
            <a:spAutoFit/>
          </a:bodyPr>
          <a:p>
            <a:pPr algn="l">
              <a:lnSpc>
                <a:spcPct val="150000"/>
              </a:lnSpc>
            </a:pPr>
            <a:r>
              <a:rPr lang="zh-CN" altLang="en-US"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美军通过AAR（</a:t>
            </a:r>
            <a:r>
              <a:rPr lang="zh-CN" altLang="zh-CN" b="1">
                <a:latin typeface="微软雅黑" panose="020B0503020204020204" pitchFamily="34" charset="-122"/>
                <a:ea typeface="微软雅黑" panose="020B0503020204020204" pitchFamily="34" charset="-122"/>
                <a:sym typeface="微软雅黑" panose="020B0503020204020204" pitchFamily="34" charset="-122"/>
              </a:rPr>
              <a:t>行动后反思</a:t>
            </a:r>
            <a:r>
              <a:rPr lang="zh-CN" altLang="zh-CN">
                <a:latin typeface="微软雅黑" panose="020B0503020204020204" pitchFamily="34" charset="-122"/>
                <a:ea typeface="微软雅黑" panose="020B0503020204020204" pitchFamily="34" charset="-122"/>
                <a:sym typeface="微软雅黑" panose="020B0503020204020204" pitchFamily="34" charset="-122"/>
              </a:rPr>
              <a:t>）</a:t>
            </a:r>
            <a:r>
              <a:rPr lang="zh-CN" altLang="en-US"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打造执行力和领导力：</a:t>
            </a:r>
            <a:r>
              <a:rPr lang="zh-CN" altLang="zh-CN">
                <a:latin typeface="微软雅黑" panose="020B0503020204020204" pitchFamily="34" charset="-122"/>
                <a:ea typeface="微软雅黑" panose="020B0503020204020204" pitchFamily="34" charset="-122"/>
                <a:sym typeface="微软雅黑" panose="020B0503020204020204" pitchFamily="34" charset="-122"/>
              </a:rPr>
              <a:t>AAR是对一次事件的专业讨论，侧重于绩效表现，让战士们自己发现发生了什么，为什么发生，以及如何保持优势，改进不足</a:t>
            </a:r>
            <a:endParaRPr lang="zh-CN" altLang="en-US"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85" name="MH_Other_1"/>
          <p:cNvSpPr/>
          <p:nvPr/>
        </p:nvSpPr>
        <p:spPr>
          <a:xfrm flipV="1">
            <a:off x="56515" y="4079875"/>
            <a:ext cx="11219815" cy="76200"/>
          </a:xfrm>
          <a:prstGeom prst="straightConnector1">
            <a:avLst/>
          </a:prstGeom>
          <a:ln w="12700" cap="flat" cmpd="sng">
            <a:solidFill>
              <a:srgbClr val="B2B2B2"/>
            </a:solidFill>
            <a:prstDash val="sysDash"/>
            <a:headEnd type="none" w="med" len="med"/>
            <a:tailEnd type="triangle" w="med" len="med"/>
          </a:ln>
        </p:spPr>
        <p:txBody>
          <a:bodyPr/>
          <a:p>
            <a:endParaRPr lang="zh-CN" altLang="en-US">
              <a:solidFill>
                <a:schemeClr val="tx1"/>
              </a:solidFill>
              <a:latin typeface="Arial" panose="020B0604020202020204" pitchFamily="34" charset="0"/>
            </a:endParaRPr>
          </a:p>
        </p:txBody>
      </p:sp>
      <p:sp>
        <p:nvSpPr>
          <p:cNvPr id="16386" name="MH_Other_2"/>
          <p:cNvSpPr/>
          <p:nvPr/>
        </p:nvSpPr>
        <p:spPr>
          <a:xfrm>
            <a:off x="713740" y="3112770"/>
            <a:ext cx="736600" cy="1042988"/>
          </a:xfrm>
          <a:custGeom>
            <a:avLst/>
            <a:gdLst>
              <a:gd name="txL" fmla="*/ 0 w 736600"/>
              <a:gd name="txT" fmla="*/ 0 h 1043781"/>
              <a:gd name="txR" fmla="*/ 736600 w 736600"/>
              <a:gd name="txB" fmla="*/ 1043781 h 1043781"/>
            </a:gdLst>
            <a:ahLst/>
            <a:cxnLst>
              <a:cxn ang="0">
                <a:pos x="368300" y="935995"/>
              </a:cxn>
              <a:cxn ang="0">
                <a:pos x="421481" y="989095"/>
              </a:cxn>
              <a:cxn ang="0">
                <a:pos x="368300" y="1042196"/>
              </a:cxn>
              <a:cxn ang="0">
                <a:pos x="315119" y="989095"/>
              </a:cxn>
              <a:cxn ang="0">
                <a:pos x="368300" y="935995"/>
              </a:cxn>
              <a:cxn ang="0">
                <a:pos x="368300" y="0"/>
              </a:cxn>
              <a:cxn ang="0">
                <a:pos x="736600" y="367740"/>
              </a:cxn>
              <a:cxn ang="0">
                <a:pos x="442525" y="728010"/>
              </a:cxn>
              <a:cxn ang="0">
                <a:pos x="408955" y="731389"/>
              </a:cxn>
              <a:cxn ang="0">
                <a:pos x="368300" y="826302"/>
              </a:cxn>
              <a:cxn ang="0">
                <a:pos x="327646" y="731389"/>
              </a:cxn>
              <a:cxn ang="0">
                <a:pos x="294075" y="728010"/>
              </a:cxn>
              <a:cxn ang="0">
                <a:pos x="0" y="367740"/>
              </a:cxn>
              <a:cxn ang="0">
                <a:pos x="368300" y="0"/>
              </a:cxn>
            </a:cxnLst>
            <a:rect l="txL" t="txT" r="txR" b="txB"/>
            <a:pathLst>
              <a:path w="736600" h="1043781">
                <a:moveTo>
                  <a:pt x="368300" y="937419"/>
                </a:moveTo>
                <a:cubicBezTo>
                  <a:pt x="397671" y="937419"/>
                  <a:pt x="421481" y="961229"/>
                  <a:pt x="421481" y="990600"/>
                </a:cubicBezTo>
                <a:cubicBezTo>
                  <a:pt x="421481" y="1019971"/>
                  <a:pt x="397671" y="1043781"/>
                  <a:pt x="368300" y="1043781"/>
                </a:cubicBezTo>
                <a:cubicBezTo>
                  <a:pt x="338929" y="1043781"/>
                  <a:pt x="315119" y="1019971"/>
                  <a:pt x="315119" y="990600"/>
                </a:cubicBezTo>
                <a:cubicBezTo>
                  <a:pt x="315119" y="961229"/>
                  <a:pt x="338929" y="937419"/>
                  <a:pt x="368300" y="937419"/>
                </a:cubicBezTo>
                <a:close/>
                <a:moveTo>
                  <a:pt x="368300" y="0"/>
                </a:moveTo>
                <a:cubicBezTo>
                  <a:pt x="571706" y="0"/>
                  <a:pt x="736600" y="164894"/>
                  <a:pt x="736600" y="368300"/>
                </a:cubicBezTo>
                <a:cubicBezTo>
                  <a:pt x="736600" y="546280"/>
                  <a:pt x="610353" y="694775"/>
                  <a:pt x="442525" y="729118"/>
                </a:cubicBezTo>
                <a:lnTo>
                  <a:pt x="408955" y="732502"/>
                </a:lnTo>
                <a:lnTo>
                  <a:pt x="368300" y="827559"/>
                </a:lnTo>
                <a:lnTo>
                  <a:pt x="327646" y="732502"/>
                </a:lnTo>
                <a:lnTo>
                  <a:pt x="294075" y="729118"/>
                </a:lnTo>
                <a:cubicBezTo>
                  <a:pt x="126247" y="694775"/>
                  <a:pt x="0" y="546280"/>
                  <a:pt x="0" y="368300"/>
                </a:cubicBezTo>
                <a:cubicBezTo>
                  <a:pt x="0" y="164894"/>
                  <a:pt x="164894" y="0"/>
                  <a:pt x="368300" y="0"/>
                </a:cubicBezTo>
                <a:close/>
              </a:path>
            </a:pathLst>
          </a:custGeom>
          <a:solidFill>
            <a:srgbClr val="47B6E7"/>
          </a:solidFill>
          <a:ln w="9525">
            <a:noFill/>
          </a:ln>
        </p:spPr>
        <p:txBody>
          <a:bodyPr lIns="0" tIns="0" rIns="0" bIns="324000" anchor="ctr" anchorCtr="0"/>
          <a:p>
            <a:pPr algn="ctr"/>
            <a:r>
              <a:rPr lang="en-US" altLang="zh-CN" sz="2400">
                <a:solidFill>
                  <a:schemeClr val="tx1"/>
                </a:solidFill>
                <a:latin typeface="Arial" panose="020B0604020202020204" pitchFamily="34" charset="0"/>
                <a:ea typeface="幼圆" panose="02010509060101010101" charset="-122"/>
              </a:rPr>
              <a:t>01</a:t>
            </a:r>
            <a:endParaRPr lang="en-US" altLang="zh-CN" sz="2400">
              <a:solidFill>
                <a:schemeClr val="tx1"/>
              </a:solidFill>
              <a:latin typeface="Arial" panose="020B0604020202020204" pitchFamily="34" charset="0"/>
              <a:ea typeface="幼圆" panose="02010509060101010101" charset="-122"/>
            </a:endParaRPr>
          </a:p>
        </p:txBody>
      </p:sp>
      <p:sp>
        <p:nvSpPr>
          <p:cNvPr id="16387" name="MH_SubTitle_1"/>
          <p:cNvSpPr/>
          <p:nvPr/>
        </p:nvSpPr>
        <p:spPr>
          <a:xfrm>
            <a:off x="291465" y="4182428"/>
            <a:ext cx="1581150" cy="530225"/>
          </a:xfrm>
          <a:prstGeom prst="rect">
            <a:avLst/>
          </a:prstGeom>
          <a:noFill/>
          <a:ln w="9525">
            <a:noFill/>
          </a:ln>
        </p:spPr>
        <p:txBody>
          <a:bodyPr lIns="0" tIns="0" rIns="0" bIns="0" anchor="ctr" anchorCtr="0"/>
          <a:p>
            <a:pPr algn="ctr">
              <a:lnSpc>
                <a:spcPct val="130000"/>
              </a:lnSpc>
            </a:pPr>
            <a:r>
              <a:rPr lang="zh-CN" altLang="en-US" sz="2000"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计划</a:t>
            </a:r>
            <a:endParaRPr lang="zh-CN" altLang="en-US" sz="2000"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88" name="MH_Other_3"/>
          <p:cNvSpPr/>
          <p:nvPr/>
        </p:nvSpPr>
        <p:spPr>
          <a:xfrm>
            <a:off x="3758248" y="3069590"/>
            <a:ext cx="736600" cy="1042988"/>
          </a:xfrm>
          <a:custGeom>
            <a:avLst/>
            <a:gdLst>
              <a:gd name="txL" fmla="*/ 0 w 736600"/>
              <a:gd name="txT" fmla="*/ 0 h 1043781"/>
              <a:gd name="txR" fmla="*/ 736600 w 736600"/>
              <a:gd name="txB" fmla="*/ 1043781 h 1043781"/>
            </a:gdLst>
            <a:ahLst/>
            <a:cxnLst>
              <a:cxn ang="0">
                <a:pos x="368300" y="935995"/>
              </a:cxn>
              <a:cxn ang="0">
                <a:pos x="421481" y="989095"/>
              </a:cxn>
              <a:cxn ang="0">
                <a:pos x="368300" y="1042196"/>
              </a:cxn>
              <a:cxn ang="0">
                <a:pos x="315119" y="989095"/>
              </a:cxn>
              <a:cxn ang="0">
                <a:pos x="368300" y="935995"/>
              </a:cxn>
              <a:cxn ang="0">
                <a:pos x="368300" y="0"/>
              </a:cxn>
              <a:cxn ang="0">
                <a:pos x="736600" y="367740"/>
              </a:cxn>
              <a:cxn ang="0">
                <a:pos x="442525" y="728010"/>
              </a:cxn>
              <a:cxn ang="0">
                <a:pos x="408955" y="731389"/>
              </a:cxn>
              <a:cxn ang="0">
                <a:pos x="368300" y="826302"/>
              </a:cxn>
              <a:cxn ang="0">
                <a:pos x="327646" y="731389"/>
              </a:cxn>
              <a:cxn ang="0">
                <a:pos x="294075" y="728010"/>
              </a:cxn>
              <a:cxn ang="0">
                <a:pos x="0" y="367740"/>
              </a:cxn>
              <a:cxn ang="0">
                <a:pos x="368300" y="0"/>
              </a:cxn>
            </a:cxnLst>
            <a:rect l="txL" t="txT" r="txR" b="txB"/>
            <a:pathLst>
              <a:path w="736600" h="1043781">
                <a:moveTo>
                  <a:pt x="368300" y="937419"/>
                </a:moveTo>
                <a:cubicBezTo>
                  <a:pt x="397671" y="937419"/>
                  <a:pt x="421481" y="961229"/>
                  <a:pt x="421481" y="990600"/>
                </a:cubicBezTo>
                <a:cubicBezTo>
                  <a:pt x="421481" y="1019971"/>
                  <a:pt x="397671" y="1043781"/>
                  <a:pt x="368300" y="1043781"/>
                </a:cubicBezTo>
                <a:cubicBezTo>
                  <a:pt x="338929" y="1043781"/>
                  <a:pt x="315119" y="1019971"/>
                  <a:pt x="315119" y="990600"/>
                </a:cubicBezTo>
                <a:cubicBezTo>
                  <a:pt x="315119" y="961229"/>
                  <a:pt x="338929" y="937419"/>
                  <a:pt x="368300" y="937419"/>
                </a:cubicBezTo>
                <a:close/>
                <a:moveTo>
                  <a:pt x="368300" y="0"/>
                </a:moveTo>
                <a:cubicBezTo>
                  <a:pt x="571706" y="0"/>
                  <a:pt x="736600" y="164894"/>
                  <a:pt x="736600" y="368300"/>
                </a:cubicBezTo>
                <a:cubicBezTo>
                  <a:pt x="736600" y="546280"/>
                  <a:pt x="610353" y="694775"/>
                  <a:pt x="442525" y="729118"/>
                </a:cubicBezTo>
                <a:lnTo>
                  <a:pt x="408955" y="732502"/>
                </a:lnTo>
                <a:lnTo>
                  <a:pt x="368300" y="827559"/>
                </a:lnTo>
                <a:lnTo>
                  <a:pt x="327646" y="732502"/>
                </a:lnTo>
                <a:lnTo>
                  <a:pt x="294075" y="729118"/>
                </a:lnTo>
                <a:cubicBezTo>
                  <a:pt x="126247" y="694775"/>
                  <a:pt x="0" y="546280"/>
                  <a:pt x="0" y="368300"/>
                </a:cubicBezTo>
                <a:cubicBezTo>
                  <a:pt x="0" y="164894"/>
                  <a:pt x="164894" y="0"/>
                  <a:pt x="368300" y="0"/>
                </a:cubicBezTo>
                <a:close/>
              </a:path>
            </a:pathLst>
          </a:custGeom>
          <a:solidFill>
            <a:srgbClr val="628EE3"/>
          </a:solidFill>
          <a:ln w="9525">
            <a:noFill/>
          </a:ln>
        </p:spPr>
        <p:txBody>
          <a:bodyPr lIns="0" tIns="0" rIns="0" bIns="324000" anchor="ctr" anchorCtr="0"/>
          <a:p>
            <a:pPr algn="ctr"/>
            <a:r>
              <a:rPr lang="en-US" altLang="zh-CN" sz="2400">
                <a:solidFill>
                  <a:schemeClr val="tx1"/>
                </a:solidFill>
                <a:latin typeface="Arial" panose="020B0604020202020204" pitchFamily="34" charset="0"/>
                <a:ea typeface="幼圆" panose="02010509060101010101" charset="-122"/>
              </a:rPr>
              <a:t>02</a:t>
            </a:r>
            <a:endParaRPr lang="en-US" altLang="zh-CN" sz="2400">
              <a:solidFill>
                <a:schemeClr val="tx1"/>
              </a:solidFill>
              <a:latin typeface="Arial" panose="020B0604020202020204" pitchFamily="34" charset="0"/>
              <a:ea typeface="幼圆" panose="02010509060101010101" charset="-122"/>
            </a:endParaRPr>
          </a:p>
        </p:txBody>
      </p:sp>
      <p:sp>
        <p:nvSpPr>
          <p:cNvPr id="16389" name="MH_SubTitle_2"/>
          <p:cNvSpPr/>
          <p:nvPr/>
        </p:nvSpPr>
        <p:spPr>
          <a:xfrm>
            <a:off x="3335973" y="4139248"/>
            <a:ext cx="1581150" cy="530225"/>
          </a:xfrm>
          <a:prstGeom prst="rect">
            <a:avLst/>
          </a:prstGeom>
          <a:noFill/>
          <a:ln w="9525">
            <a:noFill/>
          </a:ln>
        </p:spPr>
        <p:txBody>
          <a:bodyPr lIns="0" tIns="0" rIns="0" bIns="0" anchor="ctr" anchorCtr="0"/>
          <a:p>
            <a:pPr algn="ctr">
              <a:lnSpc>
                <a:spcPct val="130000"/>
              </a:lnSpc>
            </a:pPr>
            <a:r>
              <a:rPr lang="zh-CN" altLang="en-US" sz="2000"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准备</a:t>
            </a:r>
            <a:endParaRPr lang="zh-CN" altLang="en-US" sz="2000"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90" name="MH_Other_4"/>
          <p:cNvSpPr/>
          <p:nvPr/>
        </p:nvSpPr>
        <p:spPr>
          <a:xfrm>
            <a:off x="6723698" y="3069590"/>
            <a:ext cx="736600" cy="1042988"/>
          </a:xfrm>
          <a:custGeom>
            <a:avLst/>
            <a:gdLst>
              <a:gd name="txL" fmla="*/ 0 w 736600"/>
              <a:gd name="txT" fmla="*/ 0 h 1043781"/>
              <a:gd name="txR" fmla="*/ 736600 w 736600"/>
              <a:gd name="txB" fmla="*/ 1043781 h 1043781"/>
            </a:gdLst>
            <a:ahLst/>
            <a:cxnLst>
              <a:cxn ang="0">
                <a:pos x="368300" y="935995"/>
              </a:cxn>
              <a:cxn ang="0">
                <a:pos x="421481" y="989095"/>
              </a:cxn>
              <a:cxn ang="0">
                <a:pos x="368300" y="1042196"/>
              </a:cxn>
              <a:cxn ang="0">
                <a:pos x="315119" y="989095"/>
              </a:cxn>
              <a:cxn ang="0">
                <a:pos x="368300" y="935995"/>
              </a:cxn>
              <a:cxn ang="0">
                <a:pos x="368300" y="0"/>
              </a:cxn>
              <a:cxn ang="0">
                <a:pos x="736600" y="367740"/>
              </a:cxn>
              <a:cxn ang="0">
                <a:pos x="442525" y="728010"/>
              </a:cxn>
              <a:cxn ang="0">
                <a:pos x="408955" y="731389"/>
              </a:cxn>
              <a:cxn ang="0">
                <a:pos x="368300" y="826302"/>
              </a:cxn>
              <a:cxn ang="0">
                <a:pos x="327646" y="731389"/>
              </a:cxn>
              <a:cxn ang="0">
                <a:pos x="294075" y="728010"/>
              </a:cxn>
              <a:cxn ang="0">
                <a:pos x="0" y="367740"/>
              </a:cxn>
              <a:cxn ang="0">
                <a:pos x="368300" y="0"/>
              </a:cxn>
            </a:cxnLst>
            <a:rect l="txL" t="txT" r="txR" b="txB"/>
            <a:pathLst>
              <a:path w="736600" h="1043781">
                <a:moveTo>
                  <a:pt x="368300" y="937419"/>
                </a:moveTo>
                <a:cubicBezTo>
                  <a:pt x="397671" y="937419"/>
                  <a:pt x="421481" y="961229"/>
                  <a:pt x="421481" y="990600"/>
                </a:cubicBezTo>
                <a:cubicBezTo>
                  <a:pt x="421481" y="1019971"/>
                  <a:pt x="397671" y="1043781"/>
                  <a:pt x="368300" y="1043781"/>
                </a:cubicBezTo>
                <a:cubicBezTo>
                  <a:pt x="338929" y="1043781"/>
                  <a:pt x="315119" y="1019971"/>
                  <a:pt x="315119" y="990600"/>
                </a:cubicBezTo>
                <a:cubicBezTo>
                  <a:pt x="315119" y="961229"/>
                  <a:pt x="338929" y="937419"/>
                  <a:pt x="368300" y="937419"/>
                </a:cubicBezTo>
                <a:close/>
                <a:moveTo>
                  <a:pt x="368300" y="0"/>
                </a:moveTo>
                <a:cubicBezTo>
                  <a:pt x="571706" y="0"/>
                  <a:pt x="736600" y="164894"/>
                  <a:pt x="736600" y="368300"/>
                </a:cubicBezTo>
                <a:cubicBezTo>
                  <a:pt x="736600" y="546280"/>
                  <a:pt x="610353" y="694775"/>
                  <a:pt x="442525" y="729118"/>
                </a:cubicBezTo>
                <a:lnTo>
                  <a:pt x="408955" y="732502"/>
                </a:lnTo>
                <a:lnTo>
                  <a:pt x="368300" y="827559"/>
                </a:lnTo>
                <a:lnTo>
                  <a:pt x="327646" y="732502"/>
                </a:lnTo>
                <a:lnTo>
                  <a:pt x="294075" y="729118"/>
                </a:lnTo>
                <a:cubicBezTo>
                  <a:pt x="126247" y="694775"/>
                  <a:pt x="0" y="546280"/>
                  <a:pt x="0" y="368300"/>
                </a:cubicBezTo>
                <a:cubicBezTo>
                  <a:pt x="0" y="164894"/>
                  <a:pt x="164894" y="0"/>
                  <a:pt x="368300" y="0"/>
                </a:cubicBezTo>
                <a:close/>
              </a:path>
            </a:pathLst>
          </a:custGeom>
          <a:solidFill>
            <a:srgbClr val="47B6E7"/>
          </a:solidFill>
          <a:ln w="9525">
            <a:noFill/>
          </a:ln>
        </p:spPr>
        <p:txBody>
          <a:bodyPr lIns="0" tIns="0" rIns="0" bIns="324000" anchor="ctr" anchorCtr="0"/>
          <a:p>
            <a:pPr algn="ctr"/>
            <a:r>
              <a:rPr lang="en-US" altLang="zh-CN" sz="2400">
                <a:solidFill>
                  <a:schemeClr val="tx1"/>
                </a:solidFill>
                <a:latin typeface="Arial" panose="020B0604020202020204" pitchFamily="34" charset="0"/>
                <a:ea typeface="幼圆" panose="02010509060101010101" charset="-122"/>
              </a:rPr>
              <a:t>03</a:t>
            </a:r>
            <a:endParaRPr lang="en-US" altLang="zh-CN" sz="2400">
              <a:solidFill>
                <a:schemeClr val="tx1"/>
              </a:solidFill>
              <a:latin typeface="Arial" panose="020B0604020202020204" pitchFamily="34" charset="0"/>
              <a:ea typeface="幼圆" panose="02010509060101010101" charset="-122"/>
            </a:endParaRPr>
          </a:p>
        </p:txBody>
      </p:sp>
      <p:sp>
        <p:nvSpPr>
          <p:cNvPr id="16391" name="MH_SubTitle_3"/>
          <p:cNvSpPr/>
          <p:nvPr/>
        </p:nvSpPr>
        <p:spPr>
          <a:xfrm>
            <a:off x="6296978" y="4042728"/>
            <a:ext cx="1581150" cy="530225"/>
          </a:xfrm>
          <a:prstGeom prst="rect">
            <a:avLst/>
          </a:prstGeom>
          <a:noFill/>
          <a:ln w="9525">
            <a:noFill/>
          </a:ln>
        </p:spPr>
        <p:txBody>
          <a:bodyPr lIns="0" tIns="0" rIns="0" bIns="0" anchor="ctr" anchorCtr="0"/>
          <a:p>
            <a:pPr algn="ctr">
              <a:lnSpc>
                <a:spcPct val="130000"/>
              </a:lnSpc>
            </a:pPr>
            <a:r>
              <a:rPr lang="zh-CN" altLang="en-US" sz="2000"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执行</a:t>
            </a:r>
            <a:endParaRPr lang="zh-CN" altLang="en-US" sz="2000"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92" name="MH_Other_5"/>
          <p:cNvSpPr/>
          <p:nvPr/>
        </p:nvSpPr>
        <p:spPr>
          <a:xfrm>
            <a:off x="9638665" y="3069590"/>
            <a:ext cx="736600" cy="1042988"/>
          </a:xfrm>
          <a:custGeom>
            <a:avLst/>
            <a:gdLst>
              <a:gd name="txL" fmla="*/ 0 w 736600"/>
              <a:gd name="txT" fmla="*/ 0 h 1043781"/>
              <a:gd name="txR" fmla="*/ 736600 w 736600"/>
              <a:gd name="txB" fmla="*/ 1043781 h 1043781"/>
            </a:gdLst>
            <a:ahLst/>
            <a:cxnLst>
              <a:cxn ang="0">
                <a:pos x="368300" y="935995"/>
              </a:cxn>
              <a:cxn ang="0">
                <a:pos x="421481" y="989095"/>
              </a:cxn>
              <a:cxn ang="0">
                <a:pos x="368300" y="1042196"/>
              </a:cxn>
              <a:cxn ang="0">
                <a:pos x="315119" y="989095"/>
              </a:cxn>
              <a:cxn ang="0">
                <a:pos x="368300" y="935995"/>
              </a:cxn>
              <a:cxn ang="0">
                <a:pos x="368300" y="0"/>
              </a:cxn>
              <a:cxn ang="0">
                <a:pos x="736600" y="367740"/>
              </a:cxn>
              <a:cxn ang="0">
                <a:pos x="442525" y="728010"/>
              </a:cxn>
              <a:cxn ang="0">
                <a:pos x="408955" y="731389"/>
              </a:cxn>
              <a:cxn ang="0">
                <a:pos x="368300" y="826302"/>
              </a:cxn>
              <a:cxn ang="0">
                <a:pos x="327646" y="731389"/>
              </a:cxn>
              <a:cxn ang="0">
                <a:pos x="294075" y="728010"/>
              </a:cxn>
              <a:cxn ang="0">
                <a:pos x="0" y="367740"/>
              </a:cxn>
              <a:cxn ang="0">
                <a:pos x="368300" y="0"/>
              </a:cxn>
            </a:cxnLst>
            <a:rect l="txL" t="txT" r="txR" b="txB"/>
            <a:pathLst>
              <a:path w="736600" h="1043781">
                <a:moveTo>
                  <a:pt x="368300" y="937419"/>
                </a:moveTo>
                <a:cubicBezTo>
                  <a:pt x="397671" y="937419"/>
                  <a:pt x="421481" y="961229"/>
                  <a:pt x="421481" y="990600"/>
                </a:cubicBezTo>
                <a:cubicBezTo>
                  <a:pt x="421481" y="1019971"/>
                  <a:pt x="397671" y="1043781"/>
                  <a:pt x="368300" y="1043781"/>
                </a:cubicBezTo>
                <a:cubicBezTo>
                  <a:pt x="338929" y="1043781"/>
                  <a:pt x="315119" y="1019971"/>
                  <a:pt x="315119" y="990600"/>
                </a:cubicBezTo>
                <a:cubicBezTo>
                  <a:pt x="315119" y="961229"/>
                  <a:pt x="338929" y="937419"/>
                  <a:pt x="368300" y="937419"/>
                </a:cubicBezTo>
                <a:close/>
                <a:moveTo>
                  <a:pt x="368300" y="0"/>
                </a:moveTo>
                <a:cubicBezTo>
                  <a:pt x="571706" y="0"/>
                  <a:pt x="736600" y="164894"/>
                  <a:pt x="736600" y="368300"/>
                </a:cubicBezTo>
                <a:cubicBezTo>
                  <a:pt x="736600" y="546280"/>
                  <a:pt x="610353" y="694775"/>
                  <a:pt x="442525" y="729118"/>
                </a:cubicBezTo>
                <a:lnTo>
                  <a:pt x="408955" y="732502"/>
                </a:lnTo>
                <a:lnTo>
                  <a:pt x="368300" y="827559"/>
                </a:lnTo>
                <a:lnTo>
                  <a:pt x="327646" y="732502"/>
                </a:lnTo>
                <a:lnTo>
                  <a:pt x="294075" y="729118"/>
                </a:lnTo>
                <a:cubicBezTo>
                  <a:pt x="126247" y="694775"/>
                  <a:pt x="0" y="546280"/>
                  <a:pt x="0" y="368300"/>
                </a:cubicBezTo>
                <a:cubicBezTo>
                  <a:pt x="0" y="164894"/>
                  <a:pt x="164894" y="0"/>
                  <a:pt x="368300" y="0"/>
                </a:cubicBezTo>
                <a:close/>
              </a:path>
            </a:pathLst>
          </a:custGeom>
          <a:solidFill>
            <a:srgbClr val="628EE3"/>
          </a:solidFill>
          <a:ln w="9525">
            <a:noFill/>
          </a:ln>
        </p:spPr>
        <p:txBody>
          <a:bodyPr lIns="0" tIns="0" rIns="0" bIns="324000" anchor="ctr" anchorCtr="0"/>
          <a:p>
            <a:pPr algn="ctr"/>
            <a:r>
              <a:rPr lang="en-US" altLang="zh-CN" sz="2400">
                <a:solidFill>
                  <a:schemeClr val="tx1"/>
                </a:solidFill>
                <a:latin typeface="Arial" panose="020B0604020202020204" pitchFamily="34" charset="0"/>
                <a:ea typeface="幼圆" panose="02010509060101010101" charset="-122"/>
              </a:rPr>
              <a:t>04</a:t>
            </a:r>
            <a:endParaRPr lang="en-US" altLang="zh-CN" sz="2400">
              <a:solidFill>
                <a:schemeClr val="tx1"/>
              </a:solidFill>
              <a:latin typeface="Arial" panose="020B0604020202020204" pitchFamily="34" charset="0"/>
              <a:ea typeface="幼圆" panose="02010509060101010101" charset="-122"/>
            </a:endParaRPr>
          </a:p>
        </p:txBody>
      </p:sp>
      <p:sp>
        <p:nvSpPr>
          <p:cNvPr id="16393" name="MH_SubTitle_4"/>
          <p:cNvSpPr/>
          <p:nvPr/>
        </p:nvSpPr>
        <p:spPr>
          <a:xfrm>
            <a:off x="9216390" y="4048443"/>
            <a:ext cx="1581150" cy="530225"/>
          </a:xfrm>
          <a:prstGeom prst="rect">
            <a:avLst/>
          </a:prstGeom>
          <a:noFill/>
          <a:ln w="9525">
            <a:noFill/>
          </a:ln>
        </p:spPr>
        <p:txBody>
          <a:bodyPr lIns="0" tIns="0" rIns="0" bIns="0" anchor="ctr" anchorCtr="0"/>
          <a:p>
            <a:pPr algn="ctr">
              <a:lnSpc>
                <a:spcPct val="130000"/>
              </a:lnSpc>
            </a:pPr>
            <a:r>
              <a:rPr lang="zh-CN" altLang="en-US" sz="2000"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跟进</a:t>
            </a:r>
            <a:endParaRPr lang="zh-CN" altLang="en-US" sz="2000" b="1">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95" name="Text Box 12"/>
          <p:cNvSpPr/>
          <p:nvPr/>
        </p:nvSpPr>
        <p:spPr>
          <a:xfrm>
            <a:off x="297180" y="4652963"/>
            <a:ext cx="1682750" cy="1615440"/>
          </a:xfrm>
          <a:prstGeom prst="rect">
            <a:avLst/>
          </a:prstGeom>
          <a:noFill/>
          <a:ln w="9525">
            <a:noFill/>
          </a:ln>
        </p:spPr>
        <p:txBody>
          <a:bodyPr lIns="0" tIns="0" rIns="0" bIns="0">
            <a:spAutoFit/>
          </a:bodyPr>
          <a:p>
            <a:pPr marL="97790" indent="-9779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选择并培训观察者和控制人</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97790" indent="-9779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回顾培训和评估计划</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97790" indent="-9779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确定AAR时间</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97790" indent="-9779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确定谁参加</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97790" indent="-9779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选择可行的AAR地点</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97790" indent="-9779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悬着培训辅导工具</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97790" indent="-9779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回顾AAR计划</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96" name="Text Box 13"/>
          <p:cNvSpPr/>
          <p:nvPr/>
        </p:nvSpPr>
        <p:spPr>
          <a:xfrm>
            <a:off x="3138805" y="4636770"/>
            <a:ext cx="2554605" cy="1846580"/>
          </a:xfrm>
          <a:prstGeom prst="rect">
            <a:avLst/>
          </a:prstGeom>
          <a:noFill/>
          <a:ln w="9525">
            <a:noFill/>
          </a:ln>
        </p:spPr>
        <p:txBody>
          <a:bodyPr wrap="square" lIns="0" tIns="0" rIns="0" bIns="0">
            <a:spAutoFit/>
          </a:bodyPr>
          <a:p>
            <a:pPr marL="120015" indent="-120015">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回顾训练目标、命令和条令</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20015" indent="-120015">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确定关键事件的观察者和控制人</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20015" indent="-120015">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观察训练并记录</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20015" indent="-120015">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从其他观察者和控制人那里收集观察所得</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20015" indent="-120015">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整理观察结果，确定讨论或教学要点</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20015" indent="-120015">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侦查选定的AAR地点</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20015" indent="-120015">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准备AAR场地</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20015" indent="-120015">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进行彩排</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97" name="Text Box 14"/>
          <p:cNvSpPr/>
          <p:nvPr/>
        </p:nvSpPr>
        <p:spPr>
          <a:xfrm>
            <a:off x="6388418" y="4568825"/>
            <a:ext cx="1682750" cy="923290"/>
          </a:xfrm>
          <a:prstGeom prst="rect">
            <a:avLst/>
          </a:prstGeom>
          <a:noFill/>
          <a:ln w="9525">
            <a:noFill/>
          </a:ln>
        </p:spPr>
        <p:txBody>
          <a:bodyPr lIns="0" tIns="0" rIns="0" bIns="0">
            <a:spAutoFit/>
          </a:bodyPr>
          <a:p>
            <a:pPr marL="143510" indent="-14351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尽可能让参与者都加入</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43510" indent="-14351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保持聚焦于训练目标</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43510" indent="-14351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不断地回顾教学要点</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43510" indent="-14351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记录要点</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98" name="Text Box 15"/>
          <p:cNvSpPr/>
          <p:nvPr/>
        </p:nvSpPr>
        <p:spPr>
          <a:xfrm>
            <a:off x="9390698" y="4574540"/>
            <a:ext cx="1682750" cy="1153795"/>
          </a:xfrm>
          <a:prstGeom prst="rect">
            <a:avLst/>
          </a:prstGeom>
          <a:noFill/>
          <a:ln w="9525">
            <a:noFill/>
          </a:ln>
        </p:spPr>
        <p:txBody>
          <a:bodyPr lIns="0" tIns="0" rIns="0" bIns="0">
            <a:spAutoFit/>
          </a:bodyPr>
          <a:p>
            <a:pPr marL="152400" indent="-15240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确定需要保持的任务</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52400" indent="-15240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解决问题——立即采取的行动、修订现行操作规程、后续训练计划</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a:p>
            <a:pPr marL="152400" indent="-152400">
              <a:lnSpc>
                <a:spcPct val="150000"/>
              </a:lnSpc>
              <a:buClr>
                <a:schemeClr val="tx2"/>
              </a:buClr>
              <a:buSzPct val="50000"/>
              <a:buFont typeface="Wingdings" panose="05000000000000000000" pitchFamily="2" charset="2"/>
              <a:buChar char="u"/>
            </a:pPr>
            <a:r>
              <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用于指挥官的评估</a:t>
            </a:r>
            <a:endParaRPr lang="zh-CN" altLang="en-US" sz="1000">
              <a:solidFill>
                <a:schemeClr val="tx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3" name="标题 1"/>
          <p:cNvSpPr/>
          <p:nvPr/>
        </p:nvSpPr>
        <p:spPr>
          <a:xfrm>
            <a:off x="9210675" y="5988050"/>
            <a:ext cx="1954213" cy="285750"/>
          </a:xfrm>
          <a:prstGeom prst="rect">
            <a:avLst/>
          </a:prstGeom>
          <a:noFill/>
          <a:ln w="9525">
            <a:noFill/>
          </a:ln>
        </p:spPr>
        <p:txBody>
          <a:bodyPr anchor="ctr" anchorCtr="0"/>
          <a:p>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3314" name="文本框 6"/>
          <p:cNvSpPr/>
          <p:nvPr/>
        </p:nvSpPr>
        <p:spPr>
          <a:xfrm>
            <a:off x="9145588" y="6130925"/>
            <a:ext cx="2300287" cy="261938"/>
          </a:xfrm>
          <a:prstGeom prst="rect">
            <a:avLst/>
          </a:prstGeom>
          <a:noFill/>
          <a:ln w="9525">
            <a:noFill/>
          </a:ln>
        </p:spPr>
        <p:txBody>
          <a:bodyPr wrap="none" anchor="t" anchorCtr="0">
            <a:spAutoFit/>
          </a:bodyPr>
          <a:p>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a typeface="宋体" panose="02010600030101010101" pitchFamily="2" charset="-122"/>
            </a:endParaRPr>
          </a:p>
        </p:txBody>
      </p:sp>
      <p:pic>
        <p:nvPicPr>
          <p:cNvPr id="13315"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13316"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13317" name="文本框 9"/>
          <p:cNvSpPr/>
          <p:nvPr/>
        </p:nvSpPr>
        <p:spPr>
          <a:xfrm>
            <a:off x="8556625" y="5957888"/>
            <a:ext cx="2163763" cy="250825"/>
          </a:xfrm>
          <a:prstGeom prst="rect">
            <a:avLst/>
          </a:prstGeom>
          <a:noFill/>
          <a:ln w="9525">
            <a:noFill/>
          </a:ln>
        </p:spPr>
        <p:txBody>
          <a:bodyPr wrap="none" anchor="t" anchorCtr="0">
            <a:spAutoFit/>
          </a:bodyPr>
          <a:p>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a typeface="宋体" panose="02010600030101010101" pitchFamily="2" charset="-122"/>
            </a:endParaRPr>
          </a:p>
        </p:txBody>
      </p:sp>
      <p:pic>
        <p:nvPicPr>
          <p:cNvPr id="13318"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13319" name="TextBox 23"/>
          <p:cNvSpPr/>
          <p:nvPr/>
        </p:nvSpPr>
        <p:spPr>
          <a:xfrm>
            <a:off x="5483225" y="2625725"/>
            <a:ext cx="2625725" cy="679450"/>
          </a:xfrm>
          <a:prstGeom prst="rect">
            <a:avLst/>
          </a:prstGeom>
          <a:noFill/>
          <a:ln w="9525">
            <a:noFill/>
          </a:ln>
        </p:spPr>
        <p:txBody>
          <a:bodyPr wrap="none" lIns="64802" tIns="32401" rIns="64802" bIns="32401" anchor="t" anchorCtr="0">
            <a:spAutoFit/>
          </a:bodyPr>
          <a:p>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2 </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分析方法</a:t>
            </a:r>
            <a:endParaRPr lang="zh-CN" altLang="en-US" sz="4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320" name="直线连接符 6"/>
          <p:cNvSpPr/>
          <p:nvPr/>
        </p:nvSpPr>
        <p:spPr>
          <a:xfrm flipV="1">
            <a:off x="5686425" y="3395663"/>
            <a:ext cx="4886325" cy="1587"/>
          </a:xfrm>
          <a:prstGeom prst="line">
            <a:avLst/>
          </a:prstGeom>
          <a:ln w="19050" cap="flat" cmpd="sng">
            <a:solidFill>
              <a:srgbClr val="7F7F7F"/>
            </a:solidFill>
            <a:prstDash val="solid"/>
            <a:round/>
            <a:headEnd type="none" w="med" len="med"/>
            <a:tailEnd type="none" w="med" len="med"/>
          </a:ln>
        </p:spPr>
      </p:sp>
      <p:grpSp>
        <p:nvGrpSpPr>
          <p:cNvPr id="13321" name="Group 10"/>
          <p:cNvGrpSpPr>
            <a:grpSpLocks noChangeAspect="1"/>
          </p:cNvGrpSpPr>
          <p:nvPr/>
        </p:nvGrpSpPr>
        <p:grpSpPr>
          <a:xfrm>
            <a:off x="8520113" y="3613150"/>
            <a:ext cx="2052637" cy="406400"/>
            <a:chOff x="0" y="0"/>
            <a:chExt cx="2172097" cy="430362"/>
          </a:xfrm>
        </p:grpSpPr>
        <p:pic>
          <p:nvPicPr>
            <p:cNvPr id="13322" name="图片 6"/>
            <p:cNvPicPr>
              <a:picLocks noChangeAspect="1"/>
            </p:cNvPicPr>
            <p:nvPr/>
          </p:nvPicPr>
          <p:blipFill>
            <a:blip r:embed="rId4">
              <a:lum bright="-39996" contrast="-39999"/>
            </a:blip>
            <a:stretch>
              <a:fillRect/>
            </a:stretch>
          </p:blipFill>
          <p:spPr>
            <a:xfrm>
              <a:off x="0" y="0"/>
              <a:ext cx="430363" cy="430362"/>
            </a:xfrm>
            <a:prstGeom prst="rect">
              <a:avLst/>
            </a:prstGeom>
            <a:noFill/>
            <a:ln w="9525">
              <a:noFill/>
            </a:ln>
          </p:spPr>
        </p:pic>
        <p:pic>
          <p:nvPicPr>
            <p:cNvPr id="13323" name="图片 7"/>
            <p:cNvPicPr>
              <a:picLocks noChangeAspect="1"/>
            </p:cNvPicPr>
            <p:nvPr/>
          </p:nvPicPr>
          <p:blipFill>
            <a:blip r:embed="rId5">
              <a:lum bright="-39996" contrast="-39999"/>
            </a:blip>
            <a:stretch>
              <a:fillRect/>
            </a:stretch>
          </p:blipFill>
          <p:spPr>
            <a:xfrm>
              <a:off x="580578" y="0"/>
              <a:ext cx="430363" cy="430362"/>
            </a:xfrm>
            <a:prstGeom prst="rect">
              <a:avLst/>
            </a:prstGeom>
            <a:noFill/>
            <a:ln w="9525">
              <a:noFill/>
            </a:ln>
          </p:spPr>
        </p:pic>
        <p:pic>
          <p:nvPicPr>
            <p:cNvPr id="13324" name="图片 8"/>
            <p:cNvPicPr>
              <a:picLocks noChangeAspect="1"/>
            </p:cNvPicPr>
            <p:nvPr/>
          </p:nvPicPr>
          <p:blipFill>
            <a:blip r:embed="rId6">
              <a:lum bright="-39996" contrast="-39999"/>
            </a:blip>
            <a:stretch>
              <a:fillRect/>
            </a:stretch>
          </p:blipFill>
          <p:spPr>
            <a:xfrm>
              <a:off x="1161156" y="0"/>
              <a:ext cx="430363" cy="430362"/>
            </a:xfrm>
            <a:prstGeom prst="rect">
              <a:avLst/>
            </a:prstGeom>
            <a:noFill/>
            <a:ln w="9525">
              <a:noFill/>
            </a:ln>
          </p:spPr>
        </p:pic>
        <p:pic>
          <p:nvPicPr>
            <p:cNvPr id="13325" name="图片 9"/>
            <p:cNvPicPr>
              <a:picLocks noChangeAspect="1"/>
            </p:cNvPicPr>
            <p:nvPr/>
          </p:nvPicPr>
          <p:blipFill>
            <a:blip r:embed="rId7">
              <a:lum bright="-39996" contrast="-39999"/>
            </a:blip>
            <a:stretch>
              <a:fillRect/>
            </a:stretch>
          </p:blipFill>
          <p:spPr>
            <a:xfrm>
              <a:off x="1741734" y="0"/>
              <a:ext cx="430363" cy="430362"/>
            </a:xfrm>
            <a:prstGeom prst="rect">
              <a:avLst/>
            </a:prstGeom>
            <a:noFill/>
            <a:ln w="9525">
              <a:noFill/>
            </a:ln>
          </p:spPr>
        </p:pic>
      </p:grpSp>
      <p:pic>
        <p:nvPicPr>
          <p:cNvPr id="13326" name="图片 10"/>
          <p:cNvPicPr>
            <a:picLocks noChangeAspect="1"/>
          </p:cNvPicPr>
          <p:nvPr/>
        </p:nvPicPr>
        <p:blipFill>
          <a:blip r:embed="rId8"/>
          <a:stretch>
            <a:fillRect/>
          </a:stretch>
        </p:blipFill>
        <p:spPr>
          <a:xfrm>
            <a:off x="8866188" y="508000"/>
            <a:ext cx="1706562" cy="590550"/>
          </a:xfrm>
          <a:prstGeom prst="rect">
            <a:avLst/>
          </a:prstGeom>
          <a:noFill/>
          <a:ln w="9525">
            <a:noFill/>
          </a:ln>
        </p:spPr>
      </p:pic>
    </p:spTree>
  </p:cSld>
  <p:clrMapOvr>
    <a:masterClrMapping/>
  </p:clrMapOvr>
</p:sld>
</file>

<file path=ppt/tags/tag1.xml><?xml version="1.0" encoding="utf-8"?>
<p:tagLst xmlns:p="http://schemas.openxmlformats.org/presentationml/2006/main">
  <p:tag name="KSO_WM_UNIT_PLACING_PICTURE_USER_VIEWPORT" val="{&quot;height&quot;:5190,&quot;width&quot;:9660}"/>
</p:tagLst>
</file>

<file path=ppt/tags/tag2.xml><?xml version="1.0" encoding="utf-8"?>
<p:tagLst xmlns:p="http://schemas.openxmlformats.org/presentationml/2006/main">
  <p:tag name="KSO_WM_UNIT_TABLE_BEAUTIFY" val="smartTable{cba7e4a7-7c36-48b2-bb92-f34363de0682}"/>
  <p:tag name="TABLE_ENDDRAG_ORIGIN_RECT" val="880*389"/>
  <p:tag name="TABLE_ENDDRAG_RECT" val="8*106*880*389"/>
</p:tagLst>
</file>

<file path=ppt/tags/tag3.xml><?xml version="1.0" encoding="utf-8"?>
<p:tagLst xmlns:p="http://schemas.openxmlformats.org/presentationml/2006/main">
  <p:tag name="KSO_WM_UNIT_TABLE_BEAUTIFY" val="smartTable{cba7e4a7-7c36-48b2-bb92-f34363de0682}"/>
  <p:tag name="TABLE_ENDDRAG_ORIGIN_RECT" val="880*389"/>
  <p:tag name="TABLE_ENDDRAG_RECT" val="8*106*880*389"/>
</p:tagLst>
</file>

<file path=ppt/tags/tag4.xml><?xml version="1.0" encoding="utf-8"?>
<p:tagLst xmlns:p="http://schemas.openxmlformats.org/presentationml/2006/main">
  <p:tag name="COMMONDATA" val="eyJoZGlkIjoiYzIwNTJlZTliYWQ3NTE0ODI1NjhiYTVlMDAyYWE5MWUifQ=="/>
</p:tagLst>
</file>

<file path=ppt/theme/theme1.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主题">
      <a:majorFont>
        <a:latin typeface="Calibri"/>
        <a:ea typeface="宋体"/>
        <a:cs typeface=""/>
      </a:majorFont>
      <a:minorFont>
        <a:latin typeface="Calibri"/>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13058</Words>
  <Application>WPS 演示</Application>
  <PresentationFormat>自定义</PresentationFormat>
  <Paragraphs>764</Paragraphs>
  <Slides>41</Slides>
  <Notes>18</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41</vt:i4>
      </vt:variant>
    </vt:vector>
  </HeadingPairs>
  <TitlesOfParts>
    <vt:vector size="53" baseType="lpstr">
      <vt:lpstr>Arial</vt:lpstr>
      <vt:lpstr>宋体</vt:lpstr>
      <vt:lpstr>Wingdings</vt:lpstr>
      <vt:lpstr>Calibri</vt:lpstr>
      <vt:lpstr>微软雅黑 Light</vt:lpstr>
      <vt:lpstr>微软雅黑</vt:lpstr>
      <vt:lpstr>等线</vt:lpstr>
      <vt:lpstr>Wingdings</vt:lpstr>
      <vt:lpstr>华文新魏</vt:lpstr>
      <vt:lpstr>幼圆</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姚金鑫</dc:creator>
  <cp:lastModifiedBy>陈杰</cp:lastModifiedBy>
  <cp:revision>1075</cp:revision>
  <dcterms:created xsi:type="dcterms:W3CDTF">2015-09-28T18:48:00Z</dcterms:created>
  <dcterms:modified xsi:type="dcterms:W3CDTF">2022-09-08T07:47:39Z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433F2D9F-26BB-4A39-3F3F-3F3F3F3F073F</vt:lpwstr>
  </property>
  <property fmtid="{D5CDD505-2E9C-101B-9397-08002B2CF9AE}" pid="3" name="ArticulatePath">
    <vt:lpwstr>公司PPT模版-白底-16比9（2015）</vt:lpwstr>
  </property>
  <property fmtid="{D5CDD505-2E9C-101B-9397-08002B2CF9AE}" pid="4" name="KSOProductBuildVer">
    <vt:lpwstr>2052-11.1.0.12302</vt:lpwstr>
  </property>
  <property fmtid="{D5CDD505-2E9C-101B-9397-08002B2CF9AE}" pid="5" name="ICV">
    <vt:lpwstr>FB20700C02C24DD1B87612964B441619</vt:lpwstr>
  </property>
</Properties>
</file>